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charts/chart2.xml" ContentType="application/vnd.openxmlformats-officedocument.drawingml.chart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52" r:id="rId3"/>
    <p:sldMasterId id="2147483651" r:id="rId4"/>
  </p:sldMasterIdLst>
  <p:notesMasterIdLst>
    <p:notesMasterId r:id="rId25"/>
  </p:notesMasterIdLst>
  <p:handoutMasterIdLst>
    <p:handoutMasterId r:id="rId26"/>
  </p:handoutMasterIdLst>
  <p:sldIdLst>
    <p:sldId id="256" r:id="rId5"/>
    <p:sldId id="302" r:id="rId6"/>
    <p:sldId id="307" r:id="rId7"/>
    <p:sldId id="384" r:id="rId8"/>
    <p:sldId id="313" r:id="rId9"/>
    <p:sldId id="393" r:id="rId10"/>
    <p:sldId id="373" r:id="rId11"/>
    <p:sldId id="395" r:id="rId12"/>
    <p:sldId id="394" r:id="rId13"/>
    <p:sldId id="354" r:id="rId14"/>
    <p:sldId id="361" r:id="rId15"/>
    <p:sldId id="350" r:id="rId16"/>
    <p:sldId id="370" r:id="rId17"/>
    <p:sldId id="359" r:id="rId18"/>
    <p:sldId id="372" r:id="rId19"/>
    <p:sldId id="371" r:id="rId20"/>
    <p:sldId id="380" r:id="rId21"/>
    <p:sldId id="381" r:id="rId22"/>
    <p:sldId id="294" r:id="rId23"/>
    <p:sldId id="378" r:id="rId2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Katja Radon" initials="DK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  <a:srgbClr val="CC0000"/>
    <a:srgbClr val="800000"/>
    <a:srgbClr val="6600CC"/>
    <a:srgbClr val="FFCC66"/>
    <a:srgbClr val="5F5F5F"/>
    <a:srgbClr val="CCEC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1" autoAdjust="0"/>
    <p:restoredTop sz="94836" autoAdjust="0"/>
  </p:normalViewPr>
  <p:slideViewPr>
    <p:cSldViewPr>
      <p:cViewPr>
        <p:scale>
          <a:sx n="82" d="100"/>
          <a:sy n="82" d="100"/>
        </p:scale>
        <p:origin x="-141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Occupational%20Health\EMUTOM%20project\analyse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invertIfNegative val="0"/>
          <c:cat>
            <c:strRef>
              <c:f>Tabelle1!$A$2:$A$9</c:f>
              <c:strCache>
                <c:ptCount val="8"/>
                <c:pt idx="0">
                  <c:v>UK</c:v>
                </c:pt>
                <c:pt idx="1">
                  <c:v>Frankreich</c:v>
                </c:pt>
                <c:pt idx="2">
                  <c:v>Belgien</c:v>
                </c:pt>
                <c:pt idx="3">
                  <c:v>Spanien</c:v>
                </c:pt>
                <c:pt idx="4">
                  <c:v>Italien</c:v>
                </c:pt>
                <c:pt idx="5">
                  <c:v>Deutschland</c:v>
                </c:pt>
                <c:pt idx="6">
                  <c:v>Serbien</c:v>
                </c:pt>
                <c:pt idx="7">
                  <c:v>Niederlande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6</c:v>
                </c:pt>
                <c:pt idx="1">
                  <c:v>10.3</c:v>
                </c:pt>
                <c:pt idx="2">
                  <c:v>13.4</c:v>
                </c:pt>
                <c:pt idx="3">
                  <c:v>27.7</c:v>
                </c:pt>
                <c:pt idx="4">
                  <c:v>34.4</c:v>
                </c:pt>
                <c:pt idx="5">
                  <c:v>34.799999999999997</c:v>
                </c:pt>
                <c:pt idx="6">
                  <c:v>36.799999999999997</c:v>
                </c:pt>
                <c:pt idx="7">
                  <c:v>37.1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82336"/>
        <c:axId val="43225856"/>
      </c:barChart>
      <c:catAx>
        <c:axId val="43182336"/>
        <c:scaling>
          <c:orientation val="minMax"/>
        </c:scaling>
        <c:delete val="0"/>
        <c:axPos val="l"/>
        <c:majorTickMark val="out"/>
        <c:minorTickMark val="none"/>
        <c:tickLblPos val="nextTo"/>
        <c:crossAx val="43225856"/>
        <c:crosses val="autoZero"/>
        <c:auto val="1"/>
        <c:lblAlgn val="ctr"/>
        <c:lblOffset val="100"/>
        <c:noMultiLvlLbl val="0"/>
      </c:catAx>
      <c:valAx>
        <c:axId val="432258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318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dirty="0" smtClean="0"/>
              <a:t>Self</a:t>
            </a:r>
            <a:r>
              <a:rPr lang="nl-NL" baseline="0" dirty="0" smtClean="0"/>
              <a:t> efficacy questionnaire (SEFOM)</a:t>
            </a:r>
            <a:br>
              <a:rPr lang="nl-NL" baseline="0" dirty="0" smtClean="0"/>
            </a:br>
            <a:r>
              <a:rPr lang="nl-NL" baseline="0" dirty="0" smtClean="0"/>
              <a:t>n=264 belgische Medizinstudierende</a:t>
            </a:r>
            <a:endParaRPr lang="nl-NL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Blad1!$C$5:$C$7</c:f>
              <c:strCache>
                <c:ptCount val="3"/>
                <c:pt idx="0">
                  <c:v>pretest</c:v>
                </c:pt>
                <c:pt idx="1">
                  <c:v>betweentest</c:v>
                </c:pt>
                <c:pt idx="2">
                  <c:v>posttest</c:v>
                </c:pt>
              </c:strCache>
            </c:strRef>
          </c:cat>
          <c:val>
            <c:numRef>
              <c:f>Blad1!$D$5:$D$7</c:f>
              <c:numCache>
                <c:formatCode>0%</c:formatCode>
                <c:ptCount val="3"/>
                <c:pt idx="0">
                  <c:v>0.29000000000000031</c:v>
                </c:pt>
                <c:pt idx="1">
                  <c:v>0.60000000000000064</c:v>
                </c:pt>
                <c:pt idx="2">
                  <c:v>0.76000000000000112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313664"/>
        <c:axId val="71335936"/>
      </c:lineChart>
      <c:catAx>
        <c:axId val="71313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71335936"/>
        <c:crosses val="autoZero"/>
        <c:auto val="1"/>
        <c:lblAlgn val="ctr"/>
        <c:lblOffset val="100"/>
        <c:noMultiLvlLbl val="0"/>
      </c:catAx>
      <c:valAx>
        <c:axId val="713359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1313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04T22:28:39.483" idx="3">
    <p:pos x="1713" y="1670"/>
    <p:text>Dt. Wort?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04T21:52:15.185" idx="1">
    <p:pos x="5647" y="436"/>
    <p:text>Webseite einfügen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04T22:02:25.205" idx="2">
    <p:pos x="2515" y="904"/>
    <p:text>Deutsch?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42253-C71C-4C94-B381-EC2E473189F9}" type="doc">
      <dgm:prSet loTypeId="urn:microsoft.com/office/officeart/2005/8/layout/arrow3" loCatId="relationship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852DD78A-173F-4D8B-A567-8B5863D8A1B8}">
      <dgm:prSet phldrT="[Text]" custT="1"/>
      <dgm:spPr/>
      <dgm:t>
        <a:bodyPr/>
        <a:lstStyle/>
        <a:p>
          <a:r>
            <a:rPr lang="de-DE" sz="3600" dirty="0" smtClean="0"/>
            <a:t>Arbeit</a:t>
          </a:r>
          <a:endParaRPr lang="es-ES" sz="2500" dirty="0"/>
        </a:p>
      </dgm:t>
    </dgm:pt>
    <dgm:pt modelId="{DC503F21-8309-41A7-9DDD-798F5BEA8B30}" type="parTrans" cxnId="{400EAF05-72A2-4519-9871-C1A3098BF1A3}">
      <dgm:prSet/>
      <dgm:spPr/>
      <dgm:t>
        <a:bodyPr/>
        <a:lstStyle/>
        <a:p>
          <a:endParaRPr lang="es-ES"/>
        </a:p>
      </dgm:t>
    </dgm:pt>
    <dgm:pt modelId="{6008946B-842E-4516-BDB7-162A0691039B}" type="sibTrans" cxnId="{400EAF05-72A2-4519-9871-C1A3098BF1A3}">
      <dgm:prSet/>
      <dgm:spPr/>
      <dgm:t>
        <a:bodyPr/>
        <a:lstStyle/>
        <a:p>
          <a:endParaRPr lang="es-ES"/>
        </a:p>
      </dgm:t>
    </dgm:pt>
    <dgm:pt modelId="{36ED9A63-37AC-4AB0-B8B5-83872BBCE21A}">
      <dgm:prSet phldrT="[Text]" custT="1"/>
      <dgm:spPr/>
      <dgm:t>
        <a:bodyPr/>
        <a:lstStyle/>
        <a:p>
          <a:r>
            <a:rPr lang="de-DE" sz="3600" dirty="0" smtClean="0"/>
            <a:t>Gesund-</a:t>
          </a:r>
          <a:r>
            <a:rPr lang="de-DE" sz="3600" dirty="0" err="1" smtClean="0"/>
            <a:t>heit</a:t>
          </a:r>
          <a:endParaRPr lang="es-ES" sz="2800" dirty="0"/>
        </a:p>
      </dgm:t>
    </dgm:pt>
    <dgm:pt modelId="{4146EDFF-782B-48B0-84D7-915765D0D1FD}" type="parTrans" cxnId="{63D372D1-7031-4FC5-820B-C7A4ECC2C4B1}">
      <dgm:prSet/>
      <dgm:spPr/>
      <dgm:t>
        <a:bodyPr/>
        <a:lstStyle/>
        <a:p>
          <a:endParaRPr lang="es-ES"/>
        </a:p>
      </dgm:t>
    </dgm:pt>
    <dgm:pt modelId="{AD606518-FD76-40B1-B362-86E1F4869E31}" type="sibTrans" cxnId="{63D372D1-7031-4FC5-820B-C7A4ECC2C4B1}">
      <dgm:prSet/>
      <dgm:spPr/>
      <dgm:t>
        <a:bodyPr/>
        <a:lstStyle/>
        <a:p>
          <a:endParaRPr lang="es-ES"/>
        </a:p>
      </dgm:t>
    </dgm:pt>
    <dgm:pt modelId="{0FB52DFE-91F4-4377-BDCC-A9D6800ED6B6}" type="pres">
      <dgm:prSet presAssocID="{75742253-C71C-4C94-B381-EC2E473189F9}" presName="compositeShape" presStyleCnt="0">
        <dgm:presLayoutVars>
          <dgm:chMax val="2"/>
          <dgm:dir/>
          <dgm:resizeHandles val="exact"/>
        </dgm:presLayoutVars>
      </dgm:prSet>
      <dgm:spPr/>
    </dgm:pt>
    <dgm:pt modelId="{AAAFA66B-CC22-4686-A1DF-C51DBE37C086}" type="pres">
      <dgm:prSet presAssocID="{75742253-C71C-4C94-B381-EC2E473189F9}" presName="divider" presStyleLbl="fgShp" presStyleIdx="0" presStyleCnt="1"/>
      <dgm:spPr/>
    </dgm:pt>
    <dgm:pt modelId="{104F5C88-4C11-43D6-BEF1-46F8EA4E0380}" type="pres">
      <dgm:prSet presAssocID="{852DD78A-173F-4D8B-A567-8B5863D8A1B8}" presName="downArrow" presStyleLbl="node1" presStyleIdx="0" presStyleCnt="2"/>
      <dgm:spPr/>
    </dgm:pt>
    <dgm:pt modelId="{A3DD7D83-805C-4C42-BDEA-2E7C7D6F3F61}" type="pres">
      <dgm:prSet presAssocID="{852DD78A-173F-4D8B-A567-8B5863D8A1B8}" presName="downArrowText" presStyleLbl="revTx" presStyleIdx="0" presStyleCnt="2">
        <dgm:presLayoutVars>
          <dgm:bulletEnabled val="1"/>
        </dgm:presLayoutVars>
      </dgm:prSet>
      <dgm:spPr/>
    </dgm:pt>
    <dgm:pt modelId="{7A9BECB0-4EF3-418F-9F6B-287C386E21DE}" type="pres">
      <dgm:prSet presAssocID="{36ED9A63-37AC-4AB0-B8B5-83872BBCE21A}" presName="upArrow" presStyleLbl="node1" presStyleIdx="1" presStyleCnt="2"/>
      <dgm:spPr/>
    </dgm:pt>
    <dgm:pt modelId="{705E3E59-4E06-4B15-B44D-6F4652E0A866}" type="pres">
      <dgm:prSet presAssocID="{36ED9A63-37AC-4AB0-B8B5-83872BBCE21A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5FFAFFF9-7A84-45D4-B6D9-DC6D14F6F1EF}" type="presOf" srcId="{75742253-C71C-4C94-B381-EC2E473189F9}" destId="{0FB52DFE-91F4-4377-BDCC-A9D6800ED6B6}" srcOrd="0" destOrd="0" presId="urn:microsoft.com/office/officeart/2005/8/layout/arrow3"/>
    <dgm:cxn modelId="{63D372D1-7031-4FC5-820B-C7A4ECC2C4B1}" srcId="{75742253-C71C-4C94-B381-EC2E473189F9}" destId="{36ED9A63-37AC-4AB0-B8B5-83872BBCE21A}" srcOrd="1" destOrd="0" parTransId="{4146EDFF-782B-48B0-84D7-915765D0D1FD}" sibTransId="{AD606518-FD76-40B1-B362-86E1F4869E31}"/>
    <dgm:cxn modelId="{3922DDE9-616C-4CCB-9715-D078AA3DD862}" type="presOf" srcId="{36ED9A63-37AC-4AB0-B8B5-83872BBCE21A}" destId="{705E3E59-4E06-4B15-B44D-6F4652E0A866}" srcOrd="0" destOrd="0" presId="urn:microsoft.com/office/officeart/2005/8/layout/arrow3"/>
    <dgm:cxn modelId="{14905A23-77A8-414C-8863-E3DD61A2EC47}" type="presOf" srcId="{852DD78A-173F-4D8B-A567-8B5863D8A1B8}" destId="{A3DD7D83-805C-4C42-BDEA-2E7C7D6F3F61}" srcOrd="0" destOrd="0" presId="urn:microsoft.com/office/officeart/2005/8/layout/arrow3"/>
    <dgm:cxn modelId="{400EAF05-72A2-4519-9871-C1A3098BF1A3}" srcId="{75742253-C71C-4C94-B381-EC2E473189F9}" destId="{852DD78A-173F-4D8B-A567-8B5863D8A1B8}" srcOrd="0" destOrd="0" parTransId="{DC503F21-8309-41A7-9DDD-798F5BEA8B30}" sibTransId="{6008946B-842E-4516-BDB7-162A0691039B}"/>
    <dgm:cxn modelId="{6B16FD5A-BFFC-4129-A66D-D773965F16C8}" type="presParOf" srcId="{0FB52DFE-91F4-4377-BDCC-A9D6800ED6B6}" destId="{AAAFA66B-CC22-4686-A1DF-C51DBE37C086}" srcOrd="0" destOrd="0" presId="urn:microsoft.com/office/officeart/2005/8/layout/arrow3"/>
    <dgm:cxn modelId="{B0DF4FB9-8140-4C26-A022-64A75A99B3FE}" type="presParOf" srcId="{0FB52DFE-91F4-4377-BDCC-A9D6800ED6B6}" destId="{104F5C88-4C11-43D6-BEF1-46F8EA4E0380}" srcOrd="1" destOrd="0" presId="urn:microsoft.com/office/officeart/2005/8/layout/arrow3"/>
    <dgm:cxn modelId="{35C13F63-FBA1-40B3-A02F-4038CD56AEF5}" type="presParOf" srcId="{0FB52DFE-91F4-4377-BDCC-A9D6800ED6B6}" destId="{A3DD7D83-805C-4C42-BDEA-2E7C7D6F3F61}" srcOrd="2" destOrd="0" presId="urn:microsoft.com/office/officeart/2005/8/layout/arrow3"/>
    <dgm:cxn modelId="{95AA7F1A-DDD7-4255-9A8F-38CC0E582BCF}" type="presParOf" srcId="{0FB52DFE-91F4-4377-BDCC-A9D6800ED6B6}" destId="{7A9BECB0-4EF3-418F-9F6B-287C386E21DE}" srcOrd="3" destOrd="0" presId="urn:microsoft.com/office/officeart/2005/8/layout/arrow3"/>
    <dgm:cxn modelId="{AD3927C9-1A96-4A47-8B7E-93A6F1633C96}" type="presParOf" srcId="{0FB52DFE-91F4-4377-BDCC-A9D6800ED6B6}" destId="{705E3E59-4E06-4B15-B44D-6F4652E0A86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FA66B-CC22-4686-A1DF-C51DBE37C086}">
      <dsp:nvSpPr>
        <dsp:cNvPr id="0" name=""/>
        <dsp:cNvSpPr/>
      </dsp:nvSpPr>
      <dsp:spPr>
        <a:xfrm rot="21300000">
          <a:off x="21948" y="1624981"/>
          <a:ext cx="7108558" cy="814037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F5C88-4C11-43D6-BEF1-46F8EA4E0380}">
      <dsp:nvSpPr>
        <dsp:cNvPr id="0" name=""/>
        <dsp:cNvSpPr/>
      </dsp:nvSpPr>
      <dsp:spPr>
        <a:xfrm>
          <a:off x="858294" y="203200"/>
          <a:ext cx="2145736" cy="1625600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DD7D83-805C-4C42-BDEA-2E7C7D6F3F61}">
      <dsp:nvSpPr>
        <dsp:cNvPr id="0" name=""/>
        <dsp:cNvSpPr/>
      </dsp:nvSpPr>
      <dsp:spPr>
        <a:xfrm>
          <a:off x="3790801" y="0"/>
          <a:ext cx="2288785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Arbeit</a:t>
          </a:r>
          <a:endParaRPr lang="es-ES" sz="2500" kern="1200" dirty="0"/>
        </a:p>
      </dsp:txBody>
      <dsp:txXfrm>
        <a:off x="3790801" y="0"/>
        <a:ext cx="2288785" cy="1706880"/>
      </dsp:txXfrm>
    </dsp:sp>
    <dsp:sp modelId="{7A9BECB0-4EF3-418F-9F6B-287C386E21DE}">
      <dsp:nvSpPr>
        <dsp:cNvPr id="0" name=""/>
        <dsp:cNvSpPr/>
      </dsp:nvSpPr>
      <dsp:spPr>
        <a:xfrm>
          <a:off x="4148424" y="2235200"/>
          <a:ext cx="2145736" cy="1625600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5E3E59-4E06-4B15-B44D-6F4652E0A866}">
      <dsp:nvSpPr>
        <dsp:cNvPr id="0" name=""/>
        <dsp:cNvSpPr/>
      </dsp:nvSpPr>
      <dsp:spPr>
        <a:xfrm>
          <a:off x="1072868" y="2357120"/>
          <a:ext cx="2288785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Gesund-</a:t>
          </a:r>
          <a:r>
            <a:rPr lang="de-DE" sz="3600" kern="1200" dirty="0" err="1" smtClean="0"/>
            <a:t>heit</a:t>
          </a:r>
          <a:endParaRPr lang="es-ES" sz="2800" kern="1200" dirty="0"/>
        </a:p>
      </dsp:txBody>
      <dsp:txXfrm>
        <a:off x="1072868" y="2357120"/>
        <a:ext cx="2288785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CE7C77-0F98-4082-9F17-4975CF5AE04F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3078" name="Picture 6" descr="UG_Logolabel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229600"/>
            <a:ext cx="1828800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5124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685800"/>
            <a:ext cx="5113337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16463"/>
            <a:ext cx="5029200" cy="37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12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DDC4CC-6148-4E96-8734-BF208E70BCF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478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A1BD5-E891-4077-B216-94A42D05E88D}" type="slidenum">
              <a:rPr lang="nl-NL"/>
              <a:pPr/>
              <a:t>1</a:t>
            </a:fld>
            <a:endParaRPr lang="nl-NL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685800"/>
            <a:ext cx="4989513" cy="374173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F58FC-95E7-4AF0-A162-F7595E27A24F}" type="slidenum">
              <a:rPr lang="nl-NL"/>
              <a:pPr/>
              <a:t>2</a:t>
            </a:fld>
            <a:endParaRPr lang="nl-NL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685800"/>
            <a:ext cx="4989513" cy="3741738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65150-8A31-4655-B944-0733E73F7DE2}" type="slidenum">
              <a:rPr lang="nl-NL"/>
              <a:pPr/>
              <a:t>5</a:t>
            </a:fld>
            <a:endParaRPr lang="nl-NL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685800"/>
            <a:ext cx="4989513" cy="3741738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6D569-FD64-4410-A6EE-4336A3141547}" type="slidenum">
              <a:rPr lang="nl-NL"/>
              <a:pPr/>
              <a:t>6</a:t>
            </a:fld>
            <a:endParaRPr lang="nl-NL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685800"/>
            <a:ext cx="4989513" cy="3741738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6D569-FD64-4410-A6EE-4336A3141547}" type="slidenum">
              <a:rPr lang="nl-NL"/>
              <a:pPr/>
              <a:t>8</a:t>
            </a:fld>
            <a:endParaRPr lang="nl-NL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685800"/>
            <a:ext cx="4989513" cy="3741738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65150-8A31-4655-B944-0733E73F7DE2}" type="slidenum">
              <a:rPr lang="nl-NL"/>
              <a:pPr/>
              <a:t>9</a:t>
            </a:fld>
            <a:endParaRPr lang="nl-NL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685800"/>
            <a:ext cx="4989513" cy="3741738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6D569-FD64-4410-A6EE-4336A3141547}" type="slidenum">
              <a:rPr lang="nl-NL"/>
              <a:pPr/>
              <a:t>10</a:t>
            </a:fld>
            <a:endParaRPr lang="nl-NL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685800"/>
            <a:ext cx="4989513" cy="3741738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0388F-4120-453D-A521-CB0E442C2277}" type="slidenum">
              <a:rPr lang="nl-NL"/>
              <a:pPr/>
              <a:t>12</a:t>
            </a:fld>
            <a:endParaRPr lang="nl-NL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685800"/>
            <a:ext cx="4989513" cy="3741738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DF84A-7C4C-40F9-8454-A7565D7B774F}" type="slidenum">
              <a:rPr lang="nl-NL"/>
              <a:pPr/>
              <a:t>19</a:t>
            </a:fld>
            <a:endParaRPr lang="nl-NL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685800"/>
            <a:ext cx="4989513" cy="3741738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205038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 smtClean="0"/>
              <a:t>KLIK OM HET OPMAAKPROFIEL VAN DE MODELTITEL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357563"/>
            <a:ext cx="73152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 noProof="0" smtClean="0"/>
          </a:p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68313" y="6524625"/>
            <a:ext cx="7199312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ICOH June 12,  2006 - Milan			</a:t>
            </a:r>
            <a:endParaRPr lang="nl-NL" i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812088" y="6453188"/>
            <a:ext cx="950912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 </a:t>
            </a:r>
            <a:fld id="{D43D75C2-0D0F-42EB-A72A-30DEBF7D8FCF}" type="slidenum">
              <a:rPr lang="nl-NL"/>
              <a:pPr/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317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89725" y="1341438"/>
            <a:ext cx="2073275" cy="5111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8313" y="1341438"/>
            <a:ext cx="6069012" cy="5111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68313" y="6524625"/>
            <a:ext cx="7199312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ICOH June 12,  2006 - Milan			</a:t>
            </a:r>
            <a:endParaRPr lang="nl-NL" i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812088" y="6453188"/>
            <a:ext cx="950912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 </a:t>
            </a:r>
            <a:fld id="{860E286B-FFAA-4C03-8FD4-AAF29352D4B7}" type="slidenum">
              <a:rPr lang="nl-NL"/>
              <a:pPr/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165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5FA7-217A-44E6-A874-327D0067C2A9}" type="datetimeFigureOut">
              <a:rPr lang="es-ES" smtClean="0"/>
              <a:t>04/03/2013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E57E-8718-444A-B513-3B6683BBEF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32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5FA7-217A-44E6-A874-327D0067C2A9}" type="datetimeFigureOut">
              <a:rPr lang="es-ES" smtClean="0"/>
              <a:t>04/03/2013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E57E-8718-444A-B513-3B6683BBEF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80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5FA7-217A-44E6-A874-327D0067C2A9}" type="datetimeFigureOut">
              <a:rPr lang="es-ES" smtClean="0"/>
              <a:t>04/03/2013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E57E-8718-444A-B513-3B6683BBEF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364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5FA7-217A-44E6-A874-327D0067C2A9}" type="datetimeFigureOut">
              <a:rPr lang="es-ES" smtClean="0"/>
              <a:t>04/03/2013</a:t>
            </a:fld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E57E-8718-444A-B513-3B6683BBEF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58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5FA7-217A-44E6-A874-327D0067C2A9}" type="datetimeFigureOut">
              <a:rPr lang="es-ES" smtClean="0"/>
              <a:t>04/03/2013</a:t>
            </a:fld>
            <a:endParaRPr lang="es-E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E57E-8718-444A-B513-3B6683BBEF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735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5FA7-217A-44E6-A874-327D0067C2A9}" type="datetimeFigureOut">
              <a:rPr lang="es-ES" smtClean="0"/>
              <a:t>04/03/2013</a:t>
            </a:fld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E57E-8718-444A-B513-3B6683BBEF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745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5FA7-217A-44E6-A874-327D0067C2A9}" type="datetimeFigureOut">
              <a:rPr lang="es-ES" smtClean="0"/>
              <a:t>04/03/2013</a:t>
            </a:fld>
            <a:endParaRPr lang="es-E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E57E-8718-444A-B513-3B6683BBEF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772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5FA7-217A-44E6-A874-327D0067C2A9}" type="datetimeFigureOut">
              <a:rPr lang="es-ES" smtClean="0"/>
              <a:t>04/03/2013</a:t>
            </a:fld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E57E-8718-444A-B513-3B6683BBEF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6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812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44" tIns="46122" rIns="92244" bIns="46122" anchor="ctr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369" y="188640"/>
            <a:ext cx="6623967" cy="576262"/>
          </a:xfrm>
          <a:noFill/>
        </p:spPr>
        <p:txBody>
          <a:bodyPr/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107504" y="1772816"/>
            <a:ext cx="892899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052736"/>
            <a:ext cx="8294687" cy="5616625"/>
          </a:xfrm>
          <a:noFill/>
        </p:spPr>
        <p:txBody>
          <a:bodyPr/>
          <a:lstStyle>
            <a:lvl1pPr marL="274638" indent="-274638">
              <a:buClrTx/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901700" indent="-182563">
              <a:buClrTx/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436688" indent="-182563">
              <a:buClrTx/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58963" indent="-228600">
              <a:buClrTx/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4pPr>
            <a:lvl5pPr marL="2266950" indent="-228600">
              <a:buClrTx/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9" name="Image 31" descr="Nouvelle image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496" y="6347185"/>
            <a:ext cx="1152128" cy="4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70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5FA7-217A-44E6-A874-327D0067C2A9}" type="datetimeFigureOut">
              <a:rPr lang="es-ES" smtClean="0"/>
              <a:t>04/03/2013</a:t>
            </a:fld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E57E-8718-444A-B513-3B6683BBEF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96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5FA7-217A-44E6-A874-327D0067C2A9}" type="datetimeFigureOut">
              <a:rPr lang="es-ES" smtClean="0"/>
              <a:t>04/03/2013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E57E-8718-444A-B513-3B6683BBEF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137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5FA7-217A-44E6-A874-327D0067C2A9}" type="datetimeFigureOut">
              <a:rPr lang="es-ES" smtClean="0"/>
              <a:t>04/03/2013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E57E-8718-444A-B513-3B6683BBEF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96AB-6E8A-409B-849D-F71E2F0D37B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31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E69A4-6F96-411D-B4C9-195656857E5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66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2CA5F-DDBE-4191-B2DF-093F1AD1186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08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9C421-26E6-49D3-9E72-F16D3BC1F61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020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52696-A2A5-406B-A13D-9E957B26FE7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647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02E2A-CC9D-4E14-BE26-E7CB3280D4F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640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AC9CF-8E60-4812-8DB4-C29862E4EF8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25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68313" y="6524625"/>
            <a:ext cx="7199312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ICOH June 12,  2006 - Milan			</a:t>
            </a:r>
            <a:endParaRPr lang="nl-NL" i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812088" y="6453188"/>
            <a:ext cx="950912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 </a:t>
            </a:r>
            <a:fld id="{2A7E7C48-D058-4292-825C-9D72601A8C10}" type="slidenum">
              <a:rPr lang="nl-NL"/>
              <a:pPr/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0035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4B84-59B4-46DD-AFC2-D49208C3B34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244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81928-2C94-4940-A4B4-4EC1AACF450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559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68229-B14D-4E95-8F00-BFA960A0B59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606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7B200-9106-431E-AA38-5AA7AE685B7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009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87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22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1162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02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65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3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7035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91063" y="2060575"/>
            <a:ext cx="4071937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68313" y="6524625"/>
            <a:ext cx="7199312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ICOH June 12,  2006 - Milan			</a:t>
            </a:r>
            <a:endParaRPr lang="nl-NL" i="1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812088" y="6453188"/>
            <a:ext cx="950912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 </a:t>
            </a:r>
            <a:fld id="{509DC8F4-4EAC-4310-9BD3-3810FB020477}" type="slidenum">
              <a:rPr lang="nl-NL"/>
              <a:pPr/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292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498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12901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32326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73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4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>
          <a:xfrm>
            <a:off x="468313" y="6524625"/>
            <a:ext cx="7199312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ICOH June 12,  2006 - Milan			</a:t>
            </a:r>
            <a:endParaRPr lang="nl-NL" i="1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812088" y="6453188"/>
            <a:ext cx="950912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 </a:t>
            </a:r>
            <a:fld id="{F91A1986-6751-4BC5-A4E6-3E4612FDEF6C}" type="slidenum">
              <a:rPr lang="nl-NL"/>
              <a:pPr/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786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468313" y="6524625"/>
            <a:ext cx="7199312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ICOH June 12,  2006 - Milan			</a:t>
            </a:r>
            <a:endParaRPr lang="nl-NL" i="1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7812088" y="6453188"/>
            <a:ext cx="950912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 </a:t>
            </a:r>
            <a:fld id="{DBF9A536-30E8-4B59-859E-6CED1959FF43}" type="slidenum">
              <a:rPr lang="nl-NL"/>
              <a:pPr/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79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468313" y="6524625"/>
            <a:ext cx="7199312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ICOH June 12,  2006 - Milan			</a:t>
            </a:r>
            <a:endParaRPr lang="nl-NL" i="1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>
          <a:xfrm>
            <a:off x="7812088" y="6453188"/>
            <a:ext cx="950912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 </a:t>
            </a:r>
            <a:fld id="{CA839CA4-577C-4CE4-AC58-0F7950BFD878}" type="slidenum">
              <a:rPr lang="nl-NL"/>
              <a:pPr/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89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68313" y="6524625"/>
            <a:ext cx="7199312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ICOH June 12,  2006 - Milan			</a:t>
            </a:r>
            <a:endParaRPr lang="nl-NL" i="1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812088" y="6453188"/>
            <a:ext cx="950912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 </a:t>
            </a:r>
            <a:fld id="{F45E4C70-7DD4-4999-B96D-5E9240061D50}" type="slidenum">
              <a:rPr lang="nl-NL"/>
              <a:pPr/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63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68313" y="6524625"/>
            <a:ext cx="7199312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ICOH June 12,  2006 - Milan			</a:t>
            </a:r>
            <a:endParaRPr lang="nl-NL" i="1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812088" y="6453188"/>
            <a:ext cx="950912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 </a:t>
            </a:r>
            <a:fld id="{664BA800-B155-4C80-922E-FBF8D467A1A6}" type="slidenum">
              <a:rPr lang="nl-NL"/>
              <a:pPr/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03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341438"/>
            <a:ext cx="8280400" cy="5762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60575"/>
            <a:ext cx="8294687" cy="43926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468313" y="1989138"/>
            <a:ext cx="8250237" cy="0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9pPr>
    </p:titleStyle>
    <p:bodyStyle>
      <a:lvl1pPr marL="274638" indent="-274638" algn="l" rtl="0" fontAlgn="base">
        <a:spcBef>
          <a:spcPct val="20000"/>
        </a:spcBef>
        <a:spcAft>
          <a:spcPct val="0"/>
        </a:spcAft>
        <a:buClr>
          <a:srgbClr val="6600CC"/>
        </a:buClr>
        <a:buFont typeface="Wingdings" pitchFamily="2" charset="2"/>
        <a:buChar char="§"/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901700" indent="-182563" algn="l" rtl="0" fontAlgn="base">
        <a:spcBef>
          <a:spcPct val="20000"/>
        </a:spcBef>
        <a:spcAft>
          <a:spcPct val="0"/>
        </a:spcAft>
        <a:buClr>
          <a:srgbClr val="800000"/>
        </a:buClr>
        <a:buFont typeface="Arial Unicode MS" pitchFamily="34" charset="-128"/>
        <a:buChar char="‣"/>
        <a:defRPr sz="2000">
          <a:solidFill>
            <a:srgbClr val="5F5F5F"/>
          </a:solidFill>
          <a:latin typeface="+mn-lt"/>
        </a:defRPr>
      </a:lvl2pPr>
      <a:lvl3pPr marL="1436688" indent="-182563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‧"/>
        <a:defRPr sz="2000">
          <a:solidFill>
            <a:srgbClr val="5F5F5F"/>
          </a:solidFill>
          <a:latin typeface="+mn-lt"/>
        </a:defRPr>
      </a:lvl3pPr>
      <a:lvl4pPr marL="18589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4pPr>
      <a:lvl5pPr marL="2266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5pPr>
      <a:lvl6pPr marL="2724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6pPr>
      <a:lvl7pPr marL="31813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7pPr>
      <a:lvl8pPr marL="3638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8pPr>
      <a:lvl9pPr marL="40957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C5FA7-217A-44E6-A874-327D0067C2A9}" type="datetimeFigureOut">
              <a:rPr lang="es-ES" smtClean="0"/>
              <a:t>04/03/2013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8E57E-8718-444A-B513-3B6683BBEF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33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674878-7327-4DB5-BD1F-2DCA3FCA9419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7" name="Picture 7" descr="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620125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74638" indent="-274638" algn="l" rtl="0" fontAlgn="base">
        <a:spcBef>
          <a:spcPct val="20000"/>
        </a:spcBef>
        <a:spcAft>
          <a:spcPct val="0"/>
        </a:spcAft>
        <a:buClr>
          <a:srgbClr val="6600CC"/>
        </a:buClr>
        <a:buFont typeface="Wingdings" pitchFamily="2" charset="2"/>
        <a:buChar char="§"/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901700" indent="-182563" algn="l" rtl="0" fontAlgn="base">
        <a:spcBef>
          <a:spcPct val="20000"/>
        </a:spcBef>
        <a:spcAft>
          <a:spcPct val="0"/>
        </a:spcAft>
        <a:buClr>
          <a:srgbClr val="800000"/>
        </a:buClr>
        <a:buFont typeface="Arial Unicode MS" pitchFamily="34" charset="-128"/>
        <a:buChar char="‣"/>
        <a:defRPr sz="2000">
          <a:solidFill>
            <a:srgbClr val="5F5F5F"/>
          </a:solidFill>
          <a:latin typeface="+mn-lt"/>
          <a:cs typeface="+mn-cs"/>
        </a:defRPr>
      </a:lvl2pPr>
      <a:lvl3pPr marL="1436688" indent="-182563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‧"/>
        <a:defRPr sz="2000">
          <a:solidFill>
            <a:srgbClr val="5F5F5F"/>
          </a:solidFill>
          <a:latin typeface="+mn-lt"/>
          <a:cs typeface="+mn-cs"/>
        </a:defRPr>
      </a:lvl3pPr>
      <a:lvl4pPr marL="18589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  <a:cs typeface="+mn-cs"/>
        </a:defRPr>
      </a:lvl4pPr>
      <a:lvl5pPr marL="2266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5pPr>
      <a:lvl6pPr marL="2724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6pPr>
      <a:lvl7pPr marL="31813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7pPr>
      <a:lvl8pPr marL="3638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8pPr>
      <a:lvl9pPr marL="40957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emf"/><Relationship Id="rId7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ackground_9e_16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91" y="1587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556792"/>
            <a:ext cx="7272337" cy="2016223"/>
          </a:xfrm>
          <a:noFill/>
        </p:spPr>
        <p:txBody>
          <a:bodyPr/>
          <a:lstStyle/>
          <a:p>
            <a:pPr algn="ctr"/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nl-NL" sz="2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789040"/>
            <a:ext cx="8476108" cy="791320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None/>
            </a:pPr>
            <a:r>
              <a:rPr lang="nl-BE" sz="2000" dirty="0" smtClean="0">
                <a:solidFill>
                  <a:schemeClr val="tx1"/>
                </a:solidFill>
              </a:rPr>
              <a:t>L</a:t>
            </a:r>
            <a:r>
              <a:rPr lang="nl-BE" sz="2000" dirty="0" smtClean="0">
                <a:solidFill>
                  <a:schemeClr val="tx1"/>
                </a:solidFill>
              </a:rPr>
              <a:t>. Braeckman,  </a:t>
            </a:r>
            <a:r>
              <a:rPr lang="en-US" sz="2000" dirty="0">
                <a:solidFill>
                  <a:schemeClr val="tx1"/>
                </a:solidFill>
              </a:rPr>
              <a:t>M. </a:t>
            </a:r>
            <a:r>
              <a:rPr lang="en-US" sz="2000" dirty="0" smtClean="0">
                <a:solidFill>
                  <a:schemeClr val="tx1"/>
                </a:solidFill>
              </a:rPr>
              <a:t>Valcke, </a:t>
            </a:r>
            <a:r>
              <a:rPr lang="en-US" sz="2000" dirty="0">
                <a:solidFill>
                  <a:schemeClr val="tx1"/>
                </a:solidFill>
              </a:rPr>
              <a:t>P.B.A. </a:t>
            </a:r>
            <a:r>
              <a:rPr lang="en-US" sz="2000" dirty="0" smtClean="0">
                <a:solidFill>
                  <a:schemeClr val="tx1"/>
                </a:solidFill>
              </a:rPr>
              <a:t>Smits, </a:t>
            </a:r>
            <a:r>
              <a:rPr lang="en-US" sz="2000" dirty="0">
                <a:solidFill>
                  <a:schemeClr val="tx1"/>
                </a:solidFill>
              </a:rPr>
              <a:t>F.J.H. Van </a:t>
            </a:r>
            <a:r>
              <a:rPr lang="en-US" sz="2000" dirty="0" smtClean="0">
                <a:solidFill>
                  <a:schemeClr val="tx1"/>
                </a:solidFill>
              </a:rPr>
              <a:t>Dijk, </a:t>
            </a:r>
          </a:p>
          <a:p>
            <a:pPr marL="533400" indent="-533400"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J.F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smtClean="0">
                <a:solidFill>
                  <a:schemeClr val="tx1"/>
                </a:solidFill>
              </a:rPr>
              <a:t>Gehanno, </a:t>
            </a:r>
            <a:r>
              <a:rPr lang="en-US" sz="2000" dirty="0">
                <a:solidFill>
                  <a:schemeClr val="tx1"/>
                </a:solidFill>
              </a:rPr>
              <a:t>E.A. </a:t>
            </a:r>
            <a:r>
              <a:rPr lang="en-US" sz="2000" dirty="0" smtClean="0">
                <a:solidFill>
                  <a:schemeClr val="tx1"/>
                </a:solidFill>
              </a:rPr>
              <a:t>Pauncu, </a:t>
            </a:r>
            <a:r>
              <a:rPr lang="en-US" sz="2000" dirty="0">
                <a:solidFill>
                  <a:schemeClr val="tx1"/>
                </a:solidFill>
              </a:rPr>
              <a:t>F. </a:t>
            </a:r>
            <a:r>
              <a:rPr lang="en-US" sz="2000" dirty="0" err="1" smtClean="0">
                <a:solidFill>
                  <a:schemeClr val="tx1"/>
                </a:solidFill>
              </a:rPr>
              <a:t>Popescu</a:t>
            </a:r>
            <a:r>
              <a:rPr lang="en-US" sz="2000" dirty="0" smtClean="0">
                <a:solidFill>
                  <a:schemeClr val="tx1"/>
                </a:solidFill>
              </a:rPr>
              <a:t>, M. Hanna, </a:t>
            </a:r>
            <a:r>
              <a:rPr lang="en-US" sz="2000" dirty="0">
                <a:solidFill>
                  <a:schemeClr val="tx1"/>
                </a:solidFill>
              </a:rPr>
              <a:t>P. </a:t>
            </a:r>
            <a:r>
              <a:rPr lang="en-US" sz="2000" dirty="0" err="1" smtClean="0">
                <a:solidFill>
                  <a:schemeClr val="tx1"/>
                </a:solidFill>
              </a:rPr>
              <a:t>Bulat</a:t>
            </a:r>
            <a:r>
              <a:rPr lang="en-US" sz="2000" dirty="0" smtClean="0">
                <a:solidFill>
                  <a:schemeClr val="tx1"/>
                </a:solidFill>
              </a:rPr>
              <a:t>, K. Radon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5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81" y="1497290"/>
            <a:ext cx="25193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 descr="C:\Documents and Settings\Rita\Local Settings\Temporary Internet Files\Content.Word\LOGO Emutom 5333 x 3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556792"/>
            <a:ext cx="47525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7" y="5864225"/>
            <a:ext cx="8620125" cy="9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733800" y="192088"/>
            <a:ext cx="3576638" cy="110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800" b="1" dirty="0" smtClean="0">
                <a:solidFill>
                  <a:srgbClr val="00A351"/>
                </a:solidFill>
              </a:rPr>
              <a:t>AG Arbeits- und Umweltepidemiologie &amp; Net Teaching</a:t>
            </a:r>
            <a:endParaRPr lang="de-DE" sz="800" b="1" dirty="0">
              <a:solidFill>
                <a:srgbClr val="00A35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e-DE" sz="800" dirty="0" smtClean="0">
                <a:solidFill>
                  <a:srgbClr val="00A351"/>
                </a:solidFill>
              </a:rPr>
              <a:t>Leitung: Prof. Dr. Katja Radon, </a:t>
            </a:r>
            <a:r>
              <a:rPr lang="de-DE" sz="800" dirty="0" err="1">
                <a:solidFill>
                  <a:srgbClr val="00A351"/>
                </a:solidFill>
              </a:rPr>
              <a:t>MSc</a:t>
            </a:r>
            <a:r>
              <a:rPr lang="de-DE" sz="800" b="1" dirty="0">
                <a:solidFill>
                  <a:srgbClr val="00A351"/>
                </a:solidFill>
              </a:rPr>
              <a:t> </a:t>
            </a:r>
          </a:p>
          <a:p>
            <a:pPr eaLnBrk="1" hangingPunct="1"/>
            <a:r>
              <a:rPr lang="de-DE" sz="800" b="1" dirty="0" smtClean="0">
                <a:solidFill>
                  <a:srgbClr val="00A351"/>
                </a:solidFill>
              </a:rPr>
              <a:t/>
            </a:r>
            <a:br>
              <a:rPr lang="de-DE" sz="800" b="1" dirty="0" smtClean="0">
                <a:solidFill>
                  <a:srgbClr val="00A351"/>
                </a:solidFill>
              </a:rPr>
            </a:br>
            <a:r>
              <a:rPr lang="de-DE" sz="800" b="1" dirty="0" smtClean="0">
                <a:solidFill>
                  <a:srgbClr val="00A351"/>
                </a:solidFill>
              </a:rPr>
              <a:t/>
            </a:r>
            <a:br>
              <a:rPr lang="de-DE" sz="800" b="1" dirty="0" smtClean="0">
                <a:solidFill>
                  <a:srgbClr val="00A351"/>
                </a:solidFill>
              </a:rPr>
            </a:br>
            <a:endParaRPr lang="de-DE" sz="800" b="1" dirty="0">
              <a:solidFill>
                <a:srgbClr val="00A35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e-DE" sz="800" b="1" dirty="0" smtClean="0">
                <a:solidFill>
                  <a:srgbClr val="00A351"/>
                </a:solidFill>
              </a:rPr>
              <a:t>INSTITUT UND POLIKLINIK FÜR ARBEITS-, SOZIAL- und</a:t>
            </a:r>
            <a:br>
              <a:rPr lang="de-DE" sz="800" b="1" dirty="0" smtClean="0">
                <a:solidFill>
                  <a:srgbClr val="00A351"/>
                </a:solidFill>
              </a:rPr>
            </a:br>
            <a:r>
              <a:rPr lang="de-DE" sz="800" b="1" dirty="0" smtClean="0">
                <a:solidFill>
                  <a:srgbClr val="00A351"/>
                </a:solidFill>
              </a:rPr>
              <a:t>UMWELTMEDIZIN</a:t>
            </a:r>
          </a:p>
          <a:p>
            <a:pPr eaLnBrk="1" hangingPunct="1">
              <a:spcBef>
                <a:spcPct val="0"/>
              </a:spcBef>
            </a:pPr>
            <a:r>
              <a:rPr lang="de-DE" sz="800" dirty="0" smtClean="0">
                <a:solidFill>
                  <a:srgbClr val="00A351"/>
                </a:solidFill>
              </a:rPr>
              <a:t>DIREKTOR</a:t>
            </a:r>
            <a:r>
              <a:rPr lang="de-DE" sz="800" dirty="0">
                <a:solidFill>
                  <a:srgbClr val="00A351"/>
                </a:solidFill>
              </a:rPr>
              <a:t>: PROF. DR. MED. DENNIS </a:t>
            </a:r>
            <a:r>
              <a:rPr lang="de-DE" sz="800" dirty="0" smtClean="0">
                <a:solidFill>
                  <a:srgbClr val="00A351"/>
                </a:solidFill>
              </a:rPr>
              <a:t>NOWAK</a:t>
            </a:r>
            <a:endParaRPr lang="de-DE" sz="800" dirty="0">
              <a:solidFill>
                <a:srgbClr val="00A351"/>
              </a:solidFill>
            </a:endParaRPr>
          </a:p>
        </p:txBody>
      </p:sp>
      <p:pic>
        <p:nvPicPr>
          <p:cNvPr id="11" name="Image 31" descr="Nouvelle image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347" y="5013176"/>
            <a:ext cx="2304975" cy="932674"/>
          </a:xfrm>
          <a:prstGeom prst="rect">
            <a:avLst/>
          </a:prstGeom>
        </p:spPr>
      </p:pic>
      <p:pic>
        <p:nvPicPr>
          <p:cNvPr id="14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1021"/>
            <a:ext cx="15430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3224"/>
            <a:ext cx="16192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20232"/>
            <a:ext cx="1878994" cy="676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01" y="44624"/>
            <a:ext cx="6623967" cy="576262"/>
          </a:xfrm>
        </p:spPr>
        <p:txBody>
          <a:bodyPr/>
          <a:lstStyle/>
          <a:p>
            <a:pPr algn="ctr"/>
            <a:r>
              <a:rPr lang="nl-BE" b="1" dirty="0" smtClean="0"/>
              <a:t>Methoden: Modulentwicklung</a:t>
            </a:r>
            <a:endParaRPr lang="nl-NL" b="1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Modulentwicklung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aus</a:t>
            </a:r>
            <a:r>
              <a:rPr lang="en-GB" dirty="0" smtClean="0">
                <a:solidFill>
                  <a:schemeClr val="tx1"/>
                </a:solidFill>
              </a:rPr>
              <a:t> den </a:t>
            </a:r>
            <a:r>
              <a:rPr lang="en-GB" dirty="0" err="1" smtClean="0">
                <a:solidFill>
                  <a:schemeClr val="tx1"/>
                </a:solidFill>
              </a:rPr>
              <a:t>Ergebnissen</a:t>
            </a:r>
            <a:r>
              <a:rPr lang="en-GB" dirty="0" smtClean="0">
                <a:solidFill>
                  <a:schemeClr val="tx1"/>
                </a:solidFill>
              </a:rPr>
              <a:t> der Surveys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Format des </a:t>
            </a:r>
            <a:r>
              <a:rPr lang="en-GB" dirty="0" err="1" smtClean="0">
                <a:solidFill>
                  <a:schemeClr val="tx1"/>
                </a:solidFill>
              </a:rPr>
              <a:t>Moduls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Organizer </a:t>
            </a:r>
            <a:r>
              <a:rPr lang="en-GB" dirty="0" err="1" smtClean="0">
                <a:solidFill>
                  <a:schemeClr val="tx1"/>
                </a:solidFill>
              </a:rPr>
              <a:t>bestehend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aus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 err="1" smtClean="0">
                <a:solidFill>
                  <a:schemeClr val="tx1"/>
                </a:solidFill>
              </a:rPr>
              <a:t>Lernzielen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 err="1" smtClean="0">
                <a:solidFill>
                  <a:schemeClr val="tx1"/>
                </a:solidFill>
              </a:rPr>
              <a:t>Texten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 err="1" smtClean="0">
                <a:solidFill>
                  <a:schemeClr val="tx1"/>
                </a:solidFill>
              </a:rPr>
              <a:t>Zusammenfassung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mit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/>
              <a:t>Schlagwörtern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 err="1" smtClean="0">
                <a:solidFill>
                  <a:schemeClr val="tx1"/>
                </a:solidFill>
              </a:rPr>
              <a:t>Aufgaben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für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Studenten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MC </a:t>
            </a:r>
            <a:r>
              <a:rPr lang="en-GB" dirty="0" err="1" smtClean="0">
                <a:solidFill>
                  <a:schemeClr val="tx1"/>
                </a:solidFill>
              </a:rPr>
              <a:t>Fragen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mit</a:t>
            </a:r>
            <a:r>
              <a:rPr lang="en-GB" dirty="0" smtClean="0">
                <a:solidFill>
                  <a:schemeClr val="tx1"/>
                </a:solidFill>
              </a:rPr>
              <a:t> Feedback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8353" y="44624"/>
            <a:ext cx="7488063" cy="576262"/>
          </a:xfrm>
        </p:spPr>
        <p:txBody>
          <a:bodyPr/>
          <a:lstStyle/>
          <a:p>
            <a:pPr algn="ctr"/>
            <a:r>
              <a:rPr lang="nl-BE" b="1" dirty="0" smtClean="0"/>
              <a:t>Ergebnisse: Unterrichtseinheiten</a:t>
            </a:r>
            <a:endParaRPr lang="nl-NL" b="1" dirty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chemeClr val="tx1"/>
                </a:solidFill>
              </a:rPr>
              <a:t>Inhalte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err="1" smtClean="0">
                <a:solidFill>
                  <a:schemeClr val="tx2"/>
                </a:solidFill>
              </a:rPr>
              <a:t>E</a:t>
            </a:r>
            <a:r>
              <a:rPr lang="en-GB" sz="2800" dirty="0" err="1" smtClean="0">
                <a:solidFill>
                  <a:srgbClr val="008000"/>
                </a:solidFill>
              </a:rPr>
              <a:t>inführung</a:t>
            </a:r>
            <a:r>
              <a:rPr lang="en-GB" sz="2800" dirty="0" smtClean="0">
                <a:solidFill>
                  <a:schemeClr val="tx1"/>
                </a:solidFill>
              </a:rPr>
              <a:t>: </a:t>
            </a:r>
            <a:r>
              <a:rPr lang="en-GB" sz="2800" dirty="0" err="1" smtClean="0">
                <a:solidFill>
                  <a:schemeClr val="tx1"/>
                </a:solidFill>
              </a:rPr>
              <a:t>Arbeit</a:t>
            </a:r>
            <a:r>
              <a:rPr lang="en-GB" sz="2800" dirty="0" smtClean="0">
                <a:solidFill>
                  <a:schemeClr val="tx1"/>
                </a:solidFill>
              </a:rPr>
              <a:t>&lt;&gt;</a:t>
            </a:r>
            <a:r>
              <a:rPr lang="en-GB" sz="2800" dirty="0" err="1" smtClean="0">
                <a:solidFill>
                  <a:schemeClr val="tx1"/>
                </a:solidFill>
              </a:rPr>
              <a:t>Gesundheit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bg2"/>
                </a:solidFill>
              </a:rPr>
              <a:t>(</a:t>
            </a:r>
            <a:r>
              <a:rPr lang="en-GB" sz="2800" dirty="0" err="1" smtClean="0">
                <a:solidFill>
                  <a:schemeClr val="bg2"/>
                </a:solidFill>
              </a:rPr>
              <a:t>einschließlich</a:t>
            </a:r>
            <a:r>
              <a:rPr lang="en-GB" sz="2800" dirty="0" smtClean="0">
                <a:solidFill>
                  <a:schemeClr val="bg2"/>
                </a:solidFill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</a:rPr>
              <a:t>legaler</a:t>
            </a:r>
            <a:r>
              <a:rPr lang="en-GB" sz="2800" dirty="0" smtClean="0">
                <a:solidFill>
                  <a:schemeClr val="bg2"/>
                </a:solidFill>
              </a:rPr>
              <a:t> / </a:t>
            </a:r>
            <a:r>
              <a:rPr lang="en-GB" sz="2800" dirty="0" err="1" smtClean="0">
                <a:solidFill>
                  <a:schemeClr val="bg2"/>
                </a:solidFill>
              </a:rPr>
              <a:t>ethischer</a:t>
            </a:r>
            <a:r>
              <a:rPr lang="en-GB" sz="2800" dirty="0" smtClean="0">
                <a:solidFill>
                  <a:schemeClr val="bg2"/>
                </a:solidFill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</a:rPr>
              <a:t>Aspekte</a:t>
            </a:r>
            <a:r>
              <a:rPr lang="en-GB" sz="2800" dirty="0" smtClean="0">
                <a:solidFill>
                  <a:schemeClr val="bg2"/>
                </a:solidFill>
              </a:rPr>
              <a:t>, </a:t>
            </a:r>
            <a:r>
              <a:rPr lang="en-GB" sz="2800" dirty="0" err="1" smtClean="0">
                <a:solidFill>
                  <a:schemeClr val="bg2"/>
                </a:solidFill>
              </a:rPr>
              <a:t>arbeitsmedizinische</a:t>
            </a:r>
            <a:r>
              <a:rPr lang="en-GB" sz="2800" dirty="0" smtClean="0">
                <a:solidFill>
                  <a:schemeClr val="bg2"/>
                </a:solidFill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</a:rPr>
              <a:t>Systeme</a:t>
            </a:r>
            <a:r>
              <a:rPr lang="en-GB" sz="2800" dirty="0" smtClean="0">
                <a:solidFill>
                  <a:schemeClr val="bg2"/>
                </a:solidFill>
              </a:rPr>
              <a:t>)</a:t>
            </a:r>
            <a:endParaRPr lang="en-GB" sz="28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err="1" smtClean="0"/>
              <a:t>Mögliche</a:t>
            </a:r>
            <a:r>
              <a:rPr lang="en-GB" sz="2800" dirty="0" smtClean="0"/>
              <a:t> </a:t>
            </a:r>
            <a:r>
              <a:rPr lang="en-GB" sz="2800" dirty="0" err="1" smtClean="0"/>
              <a:t>Auswirkungen</a:t>
            </a:r>
            <a:r>
              <a:rPr lang="en-GB" sz="2800" dirty="0" smtClean="0"/>
              <a:t> der </a:t>
            </a:r>
            <a:r>
              <a:rPr lang="en-GB" sz="2800" dirty="0" err="1" smtClean="0"/>
              <a:t>A</a:t>
            </a:r>
            <a:r>
              <a:rPr lang="en-GB" sz="2800" dirty="0" err="1" smtClean="0">
                <a:solidFill>
                  <a:schemeClr val="tx1"/>
                </a:solidFill>
              </a:rPr>
              <a:t>rbeit</a:t>
            </a:r>
            <a:r>
              <a:rPr lang="en-GB" sz="2800" dirty="0" smtClean="0">
                <a:solidFill>
                  <a:schemeClr val="tx1"/>
                </a:solidFill>
              </a:rPr>
              <a:t> auf die </a:t>
            </a:r>
            <a:r>
              <a:rPr lang="en-GB" sz="2800" dirty="0" err="1" smtClean="0">
                <a:solidFill>
                  <a:schemeClr val="tx1"/>
                </a:solidFill>
              </a:rPr>
              <a:t>Gesundheit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(</a:t>
            </a:r>
            <a:r>
              <a:rPr lang="en-GB" sz="2800" dirty="0" err="1" smtClean="0">
                <a:solidFill>
                  <a:srgbClr val="008000"/>
                </a:solidFill>
              </a:rPr>
              <a:t>Berufskrankheiten</a:t>
            </a:r>
            <a:r>
              <a:rPr lang="en-GB" sz="2800" dirty="0" smtClean="0">
                <a:solidFill>
                  <a:schemeClr val="tx1"/>
                </a:solidFill>
              </a:rPr>
              <a:t>) 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F</a:t>
            </a:r>
            <a:r>
              <a:rPr lang="en-GB" sz="2800" dirty="0" smtClean="0">
                <a:solidFill>
                  <a:srgbClr val="008000"/>
                </a:solidFill>
              </a:rPr>
              <a:t>itness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rgbClr val="008000"/>
                </a:solidFill>
              </a:rPr>
              <a:t>for </a:t>
            </a:r>
            <a:r>
              <a:rPr lang="en-GB" sz="2800" dirty="0" smtClean="0">
                <a:solidFill>
                  <a:srgbClr val="008000"/>
                </a:solidFill>
              </a:rPr>
              <a:t>work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err="1" smtClean="0">
                <a:solidFill>
                  <a:schemeClr val="tx2"/>
                </a:solidFill>
              </a:rPr>
              <a:t>G</a:t>
            </a:r>
            <a:r>
              <a:rPr lang="en-GB" sz="2800" dirty="0" err="1" smtClean="0">
                <a:solidFill>
                  <a:srgbClr val="008000"/>
                </a:solidFill>
              </a:rPr>
              <a:t>esundheitsför</a:t>
            </a:r>
            <a:r>
              <a:rPr lang="en-GB" dirty="0" err="1" smtClean="0">
                <a:solidFill>
                  <a:srgbClr val="008000"/>
                </a:solidFill>
              </a:rPr>
              <a:t>derung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 smtClean="0"/>
              <a:t>am </a:t>
            </a:r>
            <a:r>
              <a:rPr lang="en-GB" dirty="0" err="1" smtClean="0"/>
              <a:t>Arbeitsplatz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Zielgruppen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GB" dirty="0" err="1" smtClean="0">
                <a:solidFill>
                  <a:srgbClr val="008000"/>
                </a:solidFill>
              </a:rPr>
              <a:t>Medizinstudierende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 err="1" smtClean="0"/>
              <a:t>zum</a:t>
            </a:r>
            <a:r>
              <a:rPr lang="en-GB" dirty="0" smtClean="0"/>
              <a:t> </a:t>
            </a:r>
            <a:r>
              <a:rPr lang="en-GB" dirty="0" err="1" smtClean="0"/>
              <a:t>Selbststudium</a:t>
            </a:r>
            <a:endParaRPr lang="en-GB" dirty="0" smtClean="0"/>
          </a:p>
          <a:p>
            <a:pPr lvl="1"/>
            <a:r>
              <a:rPr lang="en-GB" dirty="0" err="1" smtClean="0">
                <a:solidFill>
                  <a:srgbClr val="008000"/>
                </a:solidFill>
              </a:rPr>
              <a:t>Lehrende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br>
              <a:rPr lang="en-GB" dirty="0" smtClean="0">
                <a:solidFill>
                  <a:srgbClr val="008000"/>
                </a:solidFill>
              </a:rPr>
            </a:br>
            <a:r>
              <a:rPr lang="en-GB" dirty="0" smtClean="0">
                <a:solidFill>
                  <a:schemeClr val="bg2"/>
                </a:solidFill>
              </a:rPr>
              <a:t>(</a:t>
            </a:r>
            <a:r>
              <a:rPr lang="en-GB" dirty="0" err="1" smtClean="0">
                <a:solidFill>
                  <a:schemeClr val="bg2"/>
                </a:solidFill>
              </a:rPr>
              <a:t>Unterrichtsmaterialen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inkl</a:t>
            </a:r>
            <a:r>
              <a:rPr lang="en-GB" dirty="0" smtClean="0">
                <a:solidFill>
                  <a:schemeClr val="bg2"/>
                </a:solidFill>
              </a:rPr>
              <a:t>. Manual)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err="1" smtClean="0">
                <a:solidFill>
                  <a:schemeClr val="tx1"/>
                </a:solidFill>
              </a:rPr>
              <a:t>Konzept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 smtClean="0">
                <a:solidFill>
                  <a:srgbClr val="008000"/>
                </a:solidFill>
              </a:rPr>
              <a:t>Blended learning</a:t>
            </a:r>
          </a:p>
          <a:p>
            <a:r>
              <a:rPr lang="en-GB" dirty="0" err="1"/>
              <a:t>Umfang</a:t>
            </a:r>
            <a:r>
              <a:rPr lang="en-GB" dirty="0"/>
              <a:t>: </a:t>
            </a:r>
            <a:r>
              <a:rPr lang="en-GB" dirty="0">
                <a:solidFill>
                  <a:srgbClr val="008000"/>
                </a:solidFill>
              </a:rPr>
              <a:t>84 </a:t>
            </a:r>
            <a:r>
              <a:rPr lang="en-GB" dirty="0" err="1">
                <a:solidFill>
                  <a:srgbClr val="008000"/>
                </a:solidFill>
              </a:rPr>
              <a:t>Stunden</a:t>
            </a:r>
            <a:r>
              <a:rPr lang="en-GB" dirty="0">
                <a:solidFill>
                  <a:srgbClr val="008000"/>
                </a:solidFill>
              </a:rPr>
              <a:t> (3 ECTS)</a:t>
            </a:r>
            <a:br>
              <a:rPr lang="en-GB" dirty="0">
                <a:solidFill>
                  <a:srgbClr val="008000"/>
                </a:solidFill>
              </a:rPr>
            </a:br>
            <a:r>
              <a:rPr lang="en-GB" sz="2400" dirty="0">
                <a:solidFill>
                  <a:schemeClr val="bg2"/>
                </a:solidFill>
              </a:rPr>
              <a:t>(40 h </a:t>
            </a:r>
            <a:r>
              <a:rPr lang="en-GB" sz="2400" dirty="0" err="1">
                <a:solidFill>
                  <a:schemeClr val="bg2"/>
                </a:solidFill>
              </a:rPr>
              <a:t>Präsenz</a:t>
            </a:r>
            <a:r>
              <a:rPr lang="en-GB" sz="2400" dirty="0">
                <a:solidFill>
                  <a:schemeClr val="bg2"/>
                </a:solidFill>
              </a:rPr>
              <a:t> + 44 h </a:t>
            </a:r>
            <a:r>
              <a:rPr lang="en-GB" sz="2400" dirty="0" err="1">
                <a:solidFill>
                  <a:schemeClr val="bg2"/>
                </a:solidFill>
              </a:rPr>
              <a:t>Selbststudium</a:t>
            </a:r>
            <a:r>
              <a:rPr lang="en-GB" sz="2400" dirty="0" smtClean="0">
                <a:solidFill>
                  <a:schemeClr val="bg2"/>
                </a:solidFill>
              </a:rPr>
              <a:t>)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Sprache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 err="1" smtClean="0">
                <a:solidFill>
                  <a:srgbClr val="008000"/>
                </a:solidFill>
              </a:rPr>
              <a:t>Englisch</a:t>
            </a:r>
            <a:endParaRPr lang="en-GB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bg2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b="1" dirty="0" smtClean="0">
              <a:solidFill>
                <a:schemeClr val="bg2"/>
              </a:solidFill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6345" y="44624"/>
            <a:ext cx="7632079" cy="576262"/>
          </a:xfrm>
        </p:spPr>
        <p:txBody>
          <a:bodyPr/>
          <a:lstStyle/>
          <a:p>
            <a:pPr algn="ctr"/>
            <a:r>
              <a:rPr lang="nl-BE" b="1" dirty="0" smtClean="0"/>
              <a:t>Ergebnisse: Unterrichtseinheiten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/>
              <a:t>Results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56895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 smtClean="0"/>
              <a:t>Results</a:t>
            </a:r>
            <a:endParaRPr lang="en-US" dirty="0"/>
          </a:p>
        </p:txBody>
      </p:sp>
      <p:pic>
        <p:nvPicPr>
          <p:cNvPr id="6" name="Image 31" descr="Nouvelle image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1152128" cy="46619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6" y="1230895"/>
            <a:ext cx="8538233" cy="52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3" y="1244359"/>
            <a:ext cx="8496944" cy="5177106"/>
          </a:xfrm>
          <a:prstGeom prst="rect">
            <a:avLst/>
          </a:prstGeom>
        </p:spPr>
      </p:pic>
      <p:pic>
        <p:nvPicPr>
          <p:cNvPr id="8" name="Image 31" descr="Nouvelle imag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1152128" cy="4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7"/>
            <a:ext cx="8496944" cy="5069973"/>
          </a:xfrm>
          <a:prstGeom prst="rect">
            <a:avLst/>
          </a:prstGeom>
        </p:spPr>
      </p:pic>
      <p:pic>
        <p:nvPicPr>
          <p:cNvPr id="6" name="Image 31" descr="Nouvelle imag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1152128" cy="4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01" y="44624"/>
            <a:ext cx="6623967" cy="576262"/>
          </a:xfrm>
        </p:spPr>
        <p:txBody>
          <a:bodyPr/>
          <a:lstStyle/>
          <a:p>
            <a:pPr algn="ctr"/>
            <a:r>
              <a:rPr lang="nl-BE" b="1" dirty="0" smtClean="0"/>
              <a:t>Evaluationsergebnisse</a:t>
            </a:r>
            <a:endParaRPr lang="nl-N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304256" y="836712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nl-NL" b="1" dirty="0">
                <a:solidFill>
                  <a:srgbClr val="000000"/>
                </a:solidFill>
              </a:rPr>
              <a:t>Self efficacy questionnaire </a:t>
            </a:r>
            <a:r>
              <a:rPr lang="nl-NL" b="1" dirty="0" smtClean="0">
                <a:solidFill>
                  <a:srgbClr val="000000"/>
                </a:solidFill>
              </a:rPr>
              <a:t/>
            </a:r>
            <a:br>
              <a:rPr lang="nl-NL" b="1" dirty="0" smtClean="0">
                <a:solidFill>
                  <a:srgbClr val="000000"/>
                </a:solidFill>
              </a:rPr>
            </a:br>
            <a:r>
              <a:rPr lang="nl-NL" b="1" dirty="0" smtClean="0">
                <a:solidFill>
                  <a:srgbClr val="000000"/>
                </a:solidFill>
              </a:rPr>
              <a:t>(SEFOM, 10 Items)</a:t>
            </a:r>
            <a:r>
              <a:rPr lang="nl-NL" b="1" dirty="0">
                <a:solidFill>
                  <a:srgbClr val="000000"/>
                </a:solidFill>
              </a:rPr>
              <a:t/>
            </a:r>
            <a:br>
              <a:rPr lang="nl-NL" b="1" dirty="0">
                <a:solidFill>
                  <a:srgbClr val="000000"/>
                </a:solidFill>
              </a:rPr>
            </a:br>
            <a:r>
              <a:rPr lang="nl-NL" b="1" dirty="0">
                <a:solidFill>
                  <a:srgbClr val="000000"/>
                </a:solidFill>
              </a:rPr>
              <a:t>n=264 belgische Medizinstudierende</a:t>
            </a:r>
          </a:p>
        </p:txBody>
      </p:sp>
    </p:spTree>
    <p:extLst>
      <p:ext uri="{BB962C8B-B14F-4D97-AF65-F5344CB8AC3E}">
        <p14:creationId xmlns:p14="http://schemas.microsoft.com/office/powerpoint/2010/main" val="9176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401" y="44624"/>
            <a:ext cx="6623967" cy="576262"/>
          </a:xfrm>
        </p:spPr>
        <p:txBody>
          <a:bodyPr/>
          <a:lstStyle/>
          <a:p>
            <a:pPr algn="ctr"/>
            <a:r>
              <a:rPr lang="nl-BE" b="1" dirty="0" smtClean="0"/>
              <a:t>Evaluationsergebnisse</a:t>
            </a:r>
            <a:endParaRPr lang="en-US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133135"/>
              </p:ext>
            </p:extLst>
          </p:nvPr>
        </p:nvGraphicFramePr>
        <p:xfrm>
          <a:off x="424656" y="1340768"/>
          <a:ext cx="8294687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3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01" y="44624"/>
            <a:ext cx="6623967" cy="576262"/>
          </a:xfrm>
        </p:spPr>
        <p:txBody>
          <a:bodyPr/>
          <a:lstStyle/>
          <a:p>
            <a:pPr algn="ctr"/>
            <a:r>
              <a:rPr lang="nl-BE" b="1" dirty="0" smtClean="0"/>
              <a:t>Diskussion</a:t>
            </a:r>
            <a:endParaRPr lang="nl-NL" b="1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b="1" dirty="0">
              <a:solidFill>
                <a:schemeClr val="bg2"/>
              </a:solidFill>
            </a:endParaRPr>
          </a:p>
          <a:p>
            <a:r>
              <a:rPr lang="nl-BE" dirty="0" smtClean="0"/>
              <a:t>Einheitliches Modul für Arbeitsmedizin kostenlos verfügbar: </a:t>
            </a:r>
            <a:r>
              <a:rPr lang="en-US" u="sng" dirty="0" smtClean="0">
                <a:solidFill>
                  <a:srgbClr val="008000"/>
                </a:solidFill>
              </a:rPr>
              <a:t>www.emutom.eu</a:t>
            </a:r>
            <a:r>
              <a:rPr lang="en-US" u="sng" dirty="0" smtClean="0"/>
              <a:t> 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Sinnvoll für deutschsprachige Universitäten?</a:t>
            </a:r>
          </a:p>
          <a:p>
            <a:r>
              <a:rPr lang="nl-BE" dirty="0" smtClean="0"/>
              <a:t>Übersetzung notwendig/sinnvoll?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453188"/>
            <a:ext cx="950912" cy="252412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280400" cy="576262"/>
          </a:xfrm>
          <a:noFill/>
        </p:spPr>
        <p:txBody>
          <a:bodyPr/>
          <a:lstStyle/>
          <a:p>
            <a:pPr algn="ctr"/>
            <a:r>
              <a:rPr lang="nl-BE" b="1" dirty="0" smtClean="0"/>
              <a:t>Hintergrund</a:t>
            </a:r>
            <a:endParaRPr lang="nl-NL" b="1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777" y="5733256"/>
            <a:ext cx="8294687" cy="1080120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dirty="0" smtClean="0"/>
              <a:t>Jeder </a:t>
            </a:r>
            <a:r>
              <a:rPr lang="de-DE" sz="2800" dirty="0"/>
              <a:t>Arzt sollte </a:t>
            </a:r>
            <a:r>
              <a:rPr lang="de-DE" sz="2800" dirty="0" smtClean="0"/>
              <a:t>über </a:t>
            </a:r>
            <a:r>
              <a:rPr lang="de-DE" sz="2800" dirty="0"/>
              <a:t>Basiswissen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der </a:t>
            </a:r>
            <a:r>
              <a:rPr lang="de-DE" sz="2800" dirty="0"/>
              <a:t>Arbeitsmedizin </a:t>
            </a:r>
            <a:r>
              <a:rPr lang="de-DE" sz="2800" dirty="0" smtClean="0"/>
              <a:t>verfügen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539828027"/>
              </p:ext>
            </p:extLst>
          </p:nvPr>
        </p:nvGraphicFramePr>
        <p:xfrm>
          <a:off x="1019944" y="1021184"/>
          <a:ext cx="7152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hteck 2"/>
          <p:cNvSpPr/>
          <p:nvPr/>
        </p:nvSpPr>
        <p:spPr>
          <a:xfrm>
            <a:off x="1874135" y="836712"/>
            <a:ext cx="6154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</a:rPr>
              <a:t>Ausbildung EU-weit uneinheitlich</a:t>
            </a:r>
          </a:p>
        </p:txBody>
      </p:sp>
      <p:sp>
        <p:nvSpPr>
          <p:cNvPr id="6" name="Rechteck 5"/>
          <p:cNvSpPr/>
          <p:nvPr/>
        </p:nvSpPr>
        <p:spPr>
          <a:xfrm>
            <a:off x="4499992" y="4728046"/>
            <a:ext cx="42835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</a:rPr>
              <a:t>Qualität und Quantität </a:t>
            </a:r>
            <a:r>
              <a:rPr lang="de-DE" sz="3200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de-DE" sz="3200" dirty="0" smtClean="0">
                <a:solidFill>
                  <a:srgbClr val="FF0000"/>
                </a:solidFill>
                <a:latin typeface="+mj-lt"/>
              </a:rPr>
            </a:br>
            <a:r>
              <a:rPr lang="de-DE" sz="3200" dirty="0" smtClean="0">
                <a:solidFill>
                  <a:srgbClr val="FF0000"/>
                </a:solidFill>
                <a:latin typeface="+mj-lt"/>
              </a:rPr>
              <a:t>der Lehre variabel</a:t>
            </a:r>
            <a:endParaRPr lang="de-DE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496" y="1669217"/>
            <a:ext cx="27725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  <a:latin typeface="+mj-lt"/>
              </a:rPr>
              <a:t>Limitierte personelle Ressourcen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35496" y="3308791"/>
            <a:ext cx="2916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0000"/>
                </a:solidFill>
                <a:latin typeface="+mj-lt"/>
              </a:rPr>
              <a:t>Geringe Stundenzahl</a:t>
            </a:r>
            <a:endParaRPr lang="de-DE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5496" y="4398203"/>
            <a:ext cx="30860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0000"/>
                </a:solidFill>
                <a:latin typeface="+mj-lt"/>
              </a:rPr>
              <a:t>Hohe Studentenzahl</a:t>
            </a:r>
            <a:endParaRPr lang="de-DE" sz="2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  <p:bldGraphic spid="2" grpId="0">
        <p:bldAsOne/>
      </p:bldGraphic>
      <p:bldP spid="3" grpId="0"/>
      <p:bldP spid="6" grpId="0"/>
      <p:bldP spid="7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/>
              <a:t>Thanks</a:t>
            </a:r>
            <a:r>
              <a:rPr lang="nl-BE" dirty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!</a:t>
            </a:r>
            <a:endParaRPr lang="en-US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120680" cy="4080453"/>
          </a:xfrm>
        </p:spPr>
      </p:pic>
    </p:spTree>
    <p:extLst>
      <p:ext uri="{BB962C8B-B14F-4D97-AF65-F5344CB8AC3E}">
        <p14:creationId xmlns:p14="http://schemas.microsoft.com/office/powerpoint/2010/main" val="17754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01" y="44624"/>
            <a:ext cx="6623967" cy="576262"/>
          </a:xfrm>
        </p:spPr>
        <p:txBody>
          <a:bodyPr/>
          <a:lstStyle/>
          <a:p>
            <a:pPr algn="ctr"/>
            <a:r>
              <a:rPr lang="nl-BE" b="1" dirty="0" smtClean="0"/>
              <a:t>Zielsetzung</a:t>
            </a:r>
            <a:endParaRPr lang="nl-NL" b="1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EMUTOM:</a:t>
            </a:r>
            <a:endParaRPr lang="nl-BE" dirty="0"/>
          </a:p>
          <a:p>
            <a:pPr marL="355600" lvl="1" indent="0">
              <a:buNone/>
            </a:pP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</a:rPr>
              <a:t>Entwicklung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</a:rPr>
              <a:t>einer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</a:rPr>
              <a:t>harmonisierten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</a:rPr>
              <a:t>Lehreinheit</a:t>
            </a:r>
            <a:endParaRPr lang="en-GB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55600" lvl="1" indent="0" algn="ctr">
              <a:buNone/>
            </a:pP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en-GB" sz="2400" dirty="0" err="1" smtClean="0">
                <a:solidFill>
                  <a:srgbClr val="FF0000"/>
                </a:solidFill>
              </a:rPr>
              <a:t>Gesundheit</a:t>
            </a:r>
            <a:r>
              <a:rPr lang="en-GB" sz="2400" dirty="0" smtClean="0">
                <a:solidFill>
                  <a:srgbClr val="FF0000"/>
                </a:solidFill>
              </a:rPr>
              <a:t> und </a:t>
            </a:r>
            <a:r>
              <a:rPr lang="en-GB" sz="2400" dirty="0" err="1" smtClean="0">
                <a:solidFill>
                  <a:srgbClr val="FF0000"/>
                </a:solidFill>
              </a:rPr>
              <a:t>Arbeit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”, </a:t>
            </a:r>
          </a:p>
          <a:p>
            <a:pPr marL="355600" lvl="1" indent="0">
              <a:buNone/>
            </a:pP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die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</a:rPr>
              <a:t>die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</a:rPr>
              <a:t>Kernkompetenzen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</a:rPr>
              <a:t>für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</a:rPr>
              <a:t>Arbeitsmedizin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</a:rPr>
              <a:t>vermittelt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und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</a:rPr>
              <a:t>damit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die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</a:rPr>
              <a:t>Ausbildung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von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</a:rPr>
              <a:t>Medizinstudenten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EU-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</a:rPr>
              <a:t>weit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</a:rPr>
              <a:t>vereinheitlicht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55600" lvl="1" indent="0">
              <a:buNone/>
            </a:pP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GB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19137" lvl="1" indent="0">
              <a:buNone/>
            </a:pPr>
            <a:endParaRPr lang="nl-BE" b="1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endParaRPr lang="nl-NL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6623967" cy="576262"/>
          </a:xfrm>
        </p:spPr>
        <p:txBody>
          <a:bodyPr/>
          <a:lstStyle/>
          <a:p>
            <a:pPr algn="ctr"/>
            <a:r>
              <a:rPr lang="nl-BE" b="1" dirty="0" smtClean="0"/>
              <a:t>Lernziele</a:t>
            </a:r>
            <a:endParaRPr lang="nl-NL" b="1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nl-BE" dirty="0" smtClean="0"/>
              <a:t>Nach erfolgreicher Bearbeitung des Moduls sollen die Studierenden in der Lage sein,</a:t>
            </a:r>
            <a:endParaRPr lang="nl-BE" dirty="0"/>
          </a:p>
          <a:p>
            <a:pPr>
              <a:lnSpc>
                <a:spcPct val="90000"/>
              </a:lnSpc>
            </a:pPr>
            <a:r>
              <a:rPr lang="nl-BE" sz="2800" dirty="0" smtClean="0"/>
              <a:t>die Zusammenhänge Arbeit &lt;&gt; Gesundheit korrekt zu erklären </a:t>
            </a:r>
            <a:br>
              <a:rPr lang="nl-BE" sz="2800" dirty="0" smtClean="0"/>
            </a:br>
            <a:r>
              <a:rPr lang="nl-BE" sz="2800" b="1" dirty="0" smtClean="0">
                <a:solidFill>
                  <a:srgbClr val="FFC000"/>
                </a:solidFill>
              </a:rPr>
              <a:t>(Wissen)</a:t>
            </a:r>
          </a:p>
          <a:p>
            <a:pPr>
              <a:lnSpc>
                <a:spcPct val="90000"/>
              </a:lnSpc>
            </a:pPr>
            <a:r>
              <a:rPr lang="nl-BE" sz="2800" dirty="0" smtClean="0"/>
              <a:t>eine Arbeitsanamnese komplett zu erheben</a:t>
            </a:r>
            <a:br>
              <a:rPr lang="nl-BE" sz="2800" dirty="0" smtClean="0"/>
            </a:br>
            <a:r>
              <a:rPr lang="nl-BE" sz="2800" b="1" dirty="0" smtClean="0">
                <a:solidFill>
                  <a:srgbClr val="92D050"/>
                </a:solidFill>
              </a:rPr>
              <a:t>(Können)</a:t>
            </a:r>
            <a:endParaRPr lang="nl-BE" b="1" dirty="0" smtClean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r>
              <a:rPr lang="nl-BE" sz="2800" dirty="0" smtClean="0"/>
              <a:t>eine positive Einstellung zur </a:t>
            </a:r>
            <a:r>
              <a:rPr lang="nl-BE" sz="2800" dirty="0" smtClean="0"/>
              <a:t>Prävention als zentrale Aufgabe der Arbeitsmedizin zu entwickeln</a:t>
            </a:r>
            <a:br>
              <a:rPr lang="nl-BE" sz="2800" dirty="0" smtClean="0"/>
            </a:br>
            <a:r>
              <a:rPr lang="nl-BE" sz="2800" b="1" dirty="0" smtClean="0">
                <a:solidFill>
                  <a:srgbClr val="008000"/>
                </a:solidFill>
              </a:rPr>
              <a:t>(Einstellungsänderung)</a:t>
            </a:r>
            <a:endParaRPr lang="nl-BE" sz="2800" b="1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endParaRPr lang="nl-BE" b="1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nl-NL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01" y="44624"/>
            <a:ext cx="6623967" cy="576262"/>
          </a:xfrm>
        </p:spPr>
        <p:txBody>
          <a:bodyPr/>
          <a:lstStyle/>
          <a:p>
            <a:pPr algn="ctr"/>
            <a:r>
              <a:rPr lang="nl-BE" b="1" dirty="0" smtClean="0"/>
              <a:t>Methoden: Survey</a:t>
            </a:r>
            <a:endParaRPr lang="nl-NL" b="1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Erfassung</a:t>
            </a:r>
            <a:r>
              <a:rPr lang="en-GB" dirty="0" smtClean="0"/>
              <a:t> der </a:t>
            </a:r>
            <a:r>
              <a:rPr lang="en-GB" dirty="0" err="1" smtClean="0"/>
              <a:t>Inhalte</a:t>
            </a:r>
            <a:r>
              <a:rPr lang="en-GB" dirty="0" smtClean="0"/>
              <a:t> des </a:t>
            </a:r>
            <a:br>
              <a:rPr lang="en-GB" dirty="0" smtClean="0"/>
            </a:br>
            <a:r>
              <a:rPr lang="en-GB" dirty="0" err="1" smtClean="0"/>
              <a:t>arbeitsmedizinischen</a:t>
            </a:r>
            <a:r>
              <a:rPr lang="en-GB" dirty="0" smtClean="0"/>
              <a:t> Curriculums in </a:t>
            </a:r>
            <a:br>
              <a:rPr lang="en-GB" dirty="0" smtClean="0"/>
            </a:br>
            <a:r>
              <a:rPr lang="en-GB" dirty="0" smtClean="0"/>
              <a:t>EU-</a:t>
            </a:r>
            <a:r>
              <a:rPr lang="en-GB" dirty="0" err="1" smtClean="0"/>
              <a:t>Mitgliedsstaaten</a:t>
            </a:r>
            <a:r>
              <a:rPr lang="en-GB" dirty="0" smtClean="0"/>
              <a:t> </a:t>
            </a:r>
            <a:r>
              <a:rPr lang="en-GB" sz="2800" dirty="0" smtClean="0">
                <a:solidFill>
                  <a:schemeClr val="bg2"/>
                </a:solidFill>
              </a:rPr>
              <a:t>(</a:t>
            </a:r>
            <a:r>
              <a:rPr lang="en-GB" sz="2800" dirty="0" err="1" smtClean="0">
                <a:solidFill>
                  <a:schemeClr val="bg2"/>
                </a:solidFill>
              </a:rPr>
              <a:t>Fragebogensurvey</a:t>
            </a:r>
            <a:r>
              <a:rPr lang="en-GB" sz="2800" dirty="0" smtClean="0">
                <a:solidFill>
                  <a:schemeClr val="bg2"/>
                </a:solidFill>
              </a:rPr>
              <a:t>)</a:t>
            </a:r>
            <a:endParaRPr lang="en-GB" dirty="0" smtClean="0">
              <a:solidFill>
                <a:schemeClr val="bg2"/>
              </a:solidFill>
            </a:endParaRPr>
          </a:p>
          <a:p>
            <a:endParaRPr lang="en-US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01" y="47182"/>
            <a:ext cx="6623967" cy="576262"/>
          </a:xfrm>
        </p:spPr>
        <p:txBody>
          <a:bodyPr/>
          <a:lstStyle/>
          <a:p>
            <a:pPr algn="ctr"/>
            <a:r>
              <a:rPr lang="nl-BE" b="1" dirty="0" smtClean="0"/>
              <a:t>Ergebnisse: Survey</a:t>
            </a:r>
            <a:endParaRPr lang="nl-NL" b="1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2" y="1484659"/>
            <a:ext cx="8280152" cy="4392613"/>
          </a:xfrm>
        </p:spPr>
        <p:txBody>
          <a:bodyPr/>
          <a:lstStyle/>
          <a:p>
            <a:pPr marL="444500" lvl="1" indent="-177800"/>
            <a:r>
              <a:rPr lang="de-DE" dirty="0" smtClean="0"/>
              <a:t>Teilnahme: </a:t>
            </a:r>
            <a:r>
              <a:rPr lang="de-DE" dirty="0" smtClean="0">
                <a:solidFill>
                  <a:srgbClr val="008000"/>
                </a:solidFill>
              </a:rPr>
              <a:t>N=</a:t>
            </a:r>
            <a:r>
              <a:rPr lang="de-DE" dirty="0" smtClean="0">
                <a:solidFill>
                  <a:srgbClr val="008000"/>
                </a:solidFill>
              </a:rPr>
              <a:t>129 Universitäten (48%) </a:t>
            </a:r>
          </a:p>
          <a:p>
            <a:pPr marL="444500" lvl="1" indent="-177800"/>
            <a:r>
              <a:rPr lang="de-DE" dirty="0" smtClean="0"/>
              <a:t>a</a:t>
            </a:r>
            <a:r>
              <a:rPr lang="de-DE" dirty="0" smtClean="0">
                <a:solidFill>
                  <a:schemeClr val="tx1"/>
                </a:solidFill>
              </a:rPr>
              <a:t>n 95% wird Arbeitsmedizin unterrichtet</a:t>
            </a:r>
          </a:p>
          <a:p>
            <a:pPr marL="444500" lvl="1" indent="-177800"/>
            <a:r>
              <a:rPr lang="de-DE" dirty="0"/>
              <a:t>an </a:t>
            </a:r>
            <a:r>
              <a:rPr lang="de-DE" dirty="0">
                <a:solidFill>
                  <a:srgbClr val="008000"/>
                </a:solidFill>
              </a:rPr>
              <a:t>89%</a:t>
            </a:r>
            <a:r>
              <a:rPr lang="de-DE" dirty="0"/>
              <a:t> der Universitäten ist Arbeitsmedizin </a:t>
            </a:r>
            <a:r>
              <a:rPr lang="de-DE" dirty="0">
                <a:solidFill>
                  <a:srgbClr val="008000"/>
                </a:solidFill>
              </a:rPr>
              <a:t>Pflichtunterricht</a:t>
            </a:r>
          </a:p>
          <a:p>
            <a:pPr marL="444500" lvl="1" indent="-177800"/>
            <a:r>
              <a:rPr lang="de-DE" dirty="0" smtClean="0">
                <a:solidFill>
                  <a:schemeClr val="tx1"/>
                </a:solidFill>
              </a:rPr>
              <a:t>Mittlere </a:t>
            </a:r>
            <a:r>
              <a:rPr lang="de-DE" dirty="0" smtClean="0"/>
              <a:t>Unterrichtsdauer: </a:t>
            </a:r>
            <a:br>
              <a:rPr lang="de-DE" dirty="0" smtClean="0"/>
            </a:br>
            <a:r>
              <a:rPr lang="de-DE" dirty="0" smtClean="0">
                <a:solidFill>
                  <a:srgbClr val="008000"/>
                </a:solidFill>
              </a:rPr>
              <a:t>25 (2 - 100) Stunden</a:t>
            </a:r>
            <a:endParaRPr lang="de-DE" dirty="0" smtClean="0">
              <a:solidFill>
                <a:srgbClr val="008000"/>
              </a:solidFill>
            </a:endParaRPr>
          </a:p>
          <a:p>
            <a:pPr marL="719137" lvl="1" indent="0">
              <a:buNone/>
            </a:pPr>
            <a:endParaRPr lang="de-D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72009" y="44624"/>
            <a:ext cx="9036495" cy="576262"/>
          </a:xfrm>
        </p:spPr>
        <p:txBody>
          <a:bodyPr/>
          <a:lstStyle/>
          <a:p>
            <a:pPr algn="ctr"/>
            <a:r>
              <a:rPr lang="nl-NL" dirty="0" smtClean="0"/>
              <a:t>Ergebnisse: Survey</a:t>
            </a:r>
            <a:endParaRPr lang="en-US" b="1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456595349"/>
              </p:ext>
            </p:extLst>
          </p:nvPr>
        </p:nvGraphicFramePr>
        <p:xfrm>
          <a:off x="1524000" y="1088740"/>
          <a:ext cx="6096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hteck 6"/>
          <p:cNvSpPr/>
          <p:nvPr/>
        </p:nvSpPr>
        <p:spPr>
          <a:xfrm>
            <a:off x="3178902" y="5919663"/>
            <a:ext cx="3985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+mj-lt"/>
              </a:rPr>
              <a:t>Mittlere Kontaktstundenzahl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55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01" y="47182"/>
            <a:ext cx="6623967" cy="576262"/>
          </a:xfrm>
        </p:spPr>
        <p:txBody>
          <a:bodyPr/>
          <a:lstStyle/>
          <a:p>
            <a:pPr algn="ctr"/>
            <a:r>
              <a:rPr lang="nl-BE" b="1" dirty="0" smtClean="0"/>
              <a:t>Ergebnisse: Survey</a:t>
            </a:r>
            <a:endParaRPr lang="nl-NL" b="1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2" y="1484659"/>
            <a:ext cx="8280152" cy="4392613"/>
          </a:xfrm>
        </p:spPr>
        <p:txBody>
          <a:bodyPr/>
          <a:lstStyle/>
          <a:p>
            <a:pPr marL="444500" lvl="1" indent="-177800"/>
            <a:r>
              <a:rPr lang="de-DE" dirty="0" smtClean="0">
                <a:solidFill>
                  <a:schemeClr val="bg2"/>
                </a:solidFill>
              </a:rPr>
              <a:t>Teilnahme: N=</a:t>
            </a:r>
            <a:r>
              <a:rPr lang="de-DE" dirty="0" smtClean="0">
                <a:solidFill>
                  <a:schemeClr val="bg2"/>
                </a:solidFill>
              </a:rPr>
              <a:t>129 Universitäten (48%) </a:t>
            </a:r>
          </a:p>
          <a:p>
            <a:pPr marL="444500" lvl="1" indent="-177800"/>
            <a:r>
              <a:rPr lang="de-DE" dirty="0" smtClean="0">
                <a:solidFill>
                  <a:schemeClr val="bg2"/>
                </a:solidFill>
              </a:rPr>
              <a:t>a</a:t>
            </a:r>
            <a:r>
              <a:rPr lang="de-DE" dirty="0" smtClean="0">
                <a:solidFill>
                  <a:schemeClr val="bg2"/>
                </a:solidFill>
              </a:rPr>
              <a:t>n 95% wird Arbeitsmedizin unterrichtet</a:t>
            </a:r>
          </a:p>
          <a:p>
            <a:pPr marL="444500" lvl="1" indent="-177800"/>
            <a:r>
              <a:rPr lang="de-DE" dirty="0">
                <a:solidFill>
                  <a:schemeClr val="bg2"/>
                </a:solidFill>
              </a:rPr>
              <a:t>an 89% der Universitäten ist Arbeitsmedizin Pflichtunterricht</a:t>
            </a:r>
          </a:p>
          <a:p>
            <a:pPr marL="444500" lvl="1" indent="-177800"/>
            <a:r>
              <a:rPr lang="de-DE" dirty="0" smtClean="0">
                <a:solidFill>
                  <a:schemeClr val="bg2"/>
                </a:solidFill>
              </a:rPr>
              <a:t>Mittlere </a:t>
            </a:r>
            <a:r>
              <a:rPr lang="de-DE" dirty="0" smtClean="0">
                <a:solidFill>
                  <a:schemeClr val="bg2"/>
                </a:solidFill>
              </a:rPr>
              <a:t>Unterrichtsdauer: </a:t>
            </a:r>
            <a:br>
              <a:rPr lang="de-DE" dirty="0" smtClean="0">
                <a:solidFill>
                  <a:schemeClr val="bg2"/>
                </a:solidFill>
              </a:rPr>
            </a:br>
            <a:r>
              <a:rPr lang="de-DE" dirty="0" smtClean="0">
                <a:solidFill>
                  <a:schemeClr val="bg2"/>
                </a:solidFill>
              </a:rPr>
              <a:t>25 (2 - 100) Stunden</a:t>
            </a:r>
            <a:endParaRPr lang="de-DE" dirty="0" smtClean="0">
              <a:solidFill>
                <a:schemeClr val="bg2"/>
              </a:solidFill>
            </a:endParaRPr>
          </a:p>
          <a:p>
            <a:pPr marL="444500" lvl="1" indent="-177800"/>
            <a:r>
              <a:rPr lang="de-DE" dirty="0" smtClean="0">
                <a:solidFill>
                  <a:schemeClr val="tx1"/>
                </a:solidFill>
              </a:rPr>
              <a:t>Häufigste Themen: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rgbClr val="008000"/>
                </a:solidFill>
              </a:rPr>
              <a:t>Atemwegserkrankungen</a:t>
            </a:r>
            <a:r>
              <a:rPr lang="de-DE" dirty="0" smtClean="0">
                <a:solidFill>
                  <a:srgbClr val="008000"/>
                </a:solidFill>
              </a:rPr>
              <a:t>, Krebs, Toxikologie, </a:t>
            </a:r>
            <a:r>
              <a:rPr lang="de-DE" dirty="0" err="1" smtClean="0">
                <a:solidFill>
                  <a:srgbClr val="008000"/>
                </a:solidFill>
              </a:rPr>
              <a:t>muskuloskeletale</a:t>
            </a:r>
            <a:r>
              <a:rPr lang="de-DE" dirty="0" smtClean="0">
                <a:solidFill>
                  <a:srgbClr val="008000"/>
                </a:solidFill>
              </a:rPr>
              <a:t> Erkrankungen</a:t>
            </a:r>
            <a:endParaRPr lang="de-DE" dirty="0" smtClean="0">
              <a:solidFill>
                <a:srgbClr val="008000"/>
              </a:solidFill>
            </a:endParaRPr>
          </a:p>
          <a:p>
            <a:pPr marL="719137" lvl="1" indent="0">
              <a:buNone/>
            </a:pPr>
            <a:endParaRPr lang="de-D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6623967" cy="576262"/>
          </a:xfrm>
        </p:spPr>
        <p:txBody>
          <a:bodyPr/>
          <a:lstStyle/>
          <a:p>
            <a:pPr algn="ctr"/>
            <a:r>
              <a:rPr lang="nl-BE" b="1" dirty="0" smtClean="0"/>
              <a:t>Methoden: Bedarfsanalyse</a:t>
            </a:r>
            <a:endParaRPr lang="nl-NL" b="1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solidFill>
                  <a:schemeClr val="bg2"/>
                </a:solidFill>
              </a:rPr>
              <a:t>Erfassung</a:t>
            </a:r>
            <a:r>
              <a:rPr lang="en-GB" dirty="0" smtClean="0">
                <a:solidFill>
                  <a:schemeClr val="bg2"/>
                </a:solidFill>
              </a:rPr>
              <a:t> der </a:t>
            </a:r>
            <a:r>
              <a:rPr lang="en-GB" dirty="0" err="1" smtClean="0">
                <a:solidFill>
                  <a:schemeClr val="bg2"/>
                </a:solidFill>
              </a:rPr>
              <a:t>Inhalte</a:t>
            </a:r>
            <a:r>
              <a:rPr lang="en-GB" dirty="0" smtClean="0">
                <a:solidFill>
                  <a:schemeClr val="bg2"/>
                </a:solidFill>
              </a:rPr>
              <a:t> des </a:t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err="1" smtClean="0">
                <a:solidFill>
                  <a:schemeClr val="bg2"/>
                </a:solidFill>
              </a:rPr>
              <a:t>arbeitsmedizinischen</a:t>
            </a:r>
            <a:r>
              <a:rPr lang="en-GB" dirty="0" smtClean="0">
                <a:solidFill>
                  <a:schemeClr val="bg2"/>
                </a:solidFill>
              </a:rPr>
              <a:t> Curriculums in </a:t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>
                <a:solidFill>
                  <a:schemeClr val="bg2"/>
                </a:solidFill>
              </a:rPr>
              <a:t>EU-</a:t>
            </a:r>
            <a:r>
              <a:rPr lang="en-GB" dirty="0" err="1" smtClean="0">
                <a:solidFill>
                  <a:schemeClr val="bg2"/>
                </a:solidFill>
              </a:rPr>
              <a:t>Mitgliedsstaaten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sz="2800" dirty="0" smtClean="0">
                <a:solidFill>
                  <a:schemeClr val="bg2"/>
                </a:solidFill>
              </a:rPr>
              <a:t>(</a:t>
            </a:r>
            <a:r>
              <a:rPr lang="en-GB" sz="2800" dirty="0" err="1" smtClean="0">
                <a:solidFill>
                  <a:schemeClr val="bg2"/>
                </a:solidFill>
              </a:rPr>
              <a:t>Fragebogensurvey</a:t>
            </a:r>
            <a:r>
              <a:rPr lang="en-GB" sz="2800" dirty="0" smtClean="0">
                <a:solidFill>
                  <a:schemeClr val="bg2"/>
                </a:solidFill>
              </a:rPr>
              <a:t>)</a:t>
            </a:r>
            <a:endParaRPr lang="en-GB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solidFill>
                  <a:schemeClr val="tx1"/>
                </a:solidFill>
              </a:rPr>
              <a:t>Bedarfsanalyse</a:t>
            </a:r>
            <a:r>
              <a:rPr lang="en-GB" dirty="0" smtClean="0">
                <a:solidFill>
                  <a:schemeClr val="tx1"/>
                </a:solidFill>
              </a:rPr>
              <a:t> in 6 </a:t>
            </a:r>
            <a:r>
              <a:rPr lang="en-GB" dirty="0" err="1" smtClean="0">
                <a:solidFill>
                  <a:schemeClr val="tx1"/>
                </a:solidFill>
              </a:rPr>
              <a:t>Ländern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pPr marL="627062" lvl="1" indent="0">
              <a:buNone/>
            </a:pPr>
            <a:r>
              <a:rPr lang="en-GB" dirty="0" err="1" smtClean="0"/>
              <a:t>Offener</a:t>
            </a:r>
            <a:r>
              <a:rPr lang="en-GB" dirty="0" smtClean="0"/>
              <a:t> </a:t>
            </a:r>
            <a:r>
              <a:rPr lang="en-GB" dirty="0" err="1" smtClean="0"/>
              <a:t>Fragebogen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</a:p>
          <a:p>
            <a:pPr marL="1084262" lvl="1" indent="-457200"/>
            <a:r>
              <a:rPr lang="en-GB" dirty="0" err="1" smtClean="0"/>
              <a:t>Patienten</a:t>
            </a:r>
            <a:endParaRPr lang="en-GB" dirty="0" smtClean="0"/>
          </a:p>
          <a:p>
            <a:pPr marL="1084262" lvl="1" indent="-457200"/>
            <a:r>
              <a:rPr lang="en-GB" dirty="0" err="1" smtClean="0"/>
              <a:t>Allgemeinmediziner</a:t>
            </a:r>
            <a:endParaRPr lang="en-GB" dirty="0" smtClean="0"/>
          </a:p>
          <a:p>
            <a:pPr marL="1084262" lvl="1" indent="-457200"/>
            <a:r>
              <a:rPr lang="en-GB" dirty="0" err="1" smtClean="0">
                <a:solidFill>
                  <a:schemeClr val="tx1"/>
                </a:solidFill>
              </a:rPr>
              <a:t>Arbeitsmediziner</a:t>
            </a:r>
            <a:endParaRPr lang="en-GB" dirty="0" smtClean="0">
              <a:solidFill>
                <a:schemeClr val="tx1"/>
              </a:solidFill>
            </a:endParaRPr>
          </a:p>
          <a:p>
            <a:pPr marL="1084262" lvl="1" indent="-457200"/>
            <a:r>
              <a:rPr lang="en-GB" dirty="0" err="1" smtClean="0"/>
              <a:t>Fachärzte</a:t>
            </a:r>
            <a:r>
              <a:rPr lang="en-GB" dirty="0" smtClean="0"/>
              <a:t> </a:t>
            </a:r>
            <a:r>
              <a:rPr lang="en-GB" dirty="0" err="1" smtClean="0"/>
              <a:t>anderer</a:t>
            </a:r>
            <a:r>
              <a:rPr lang="en-GB" dirty="0" smtClean="0"/>
              <a:t> </a:t>
            </a:r>
            <a:r>
              <a:rPr lang="en-GB" dirty="0" err="1" smtClean="0"/>
              <a:t>Disziplinen</a:t>
            </a:r>
            <a:endParaRPr lang="en-US" dirty="0">
              <a:solidFill>
                <a:schemeClr val="tx1"/>
              </a:solidFill>
            </a:endParaRPr>
          </a:p>
          <a:p>
            <a:endParaRPr lang="en-US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daardontwerp">
  <a:themeElements>
    <a:clrScheme name="1_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276</Words>
  <Application>Microsoft Office PowerPoint</Application>
  <PresentationFormat>Bildschirmpräsentation (4:3)</PresentationFormat>
  <Paragraphs>96</Paragraphs>
  <Slides>20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Standaardontwerp</vt:lpstr>
      <vt:lpstr>Benutzerdefiniertes Design</vt:lpstr>
      <vt:lpstr>Aangepast ontwerp</vt:lpstr>
      <vt:lpstr>1_Standaardontwerp</vt:lpstr>
      <vt:lpstr>  </vt:lpstr>
      <vt:lpstr>Hintergrund</vt:lpstr>
      <vt:lpstr>Zielsetzung</vt:lpstr>
      <vt:lpstr>Lernziele</vt:lpstr>
      <vt:lpstr>Methoden: Survey</vt:lpstr>
      <vt:lpstr>Ergebnisse: Survey</vt:lpstr>
      <vt:lpstr>Ergebnisse: Survey</vt:lpstr>
      <vt:lpstr>Ergebnisse: Survey</vt:lpstr>
      <vt:lpstr>Methoden: Bedarfsanalyse</vt:lpstr>
      <vt:lpstr>Methoden: Modulentwicklung</vt:lpstr>
      <vt:lpstr>Ergebnisse: Unterrichtseinheiten</vt:lpstr>
      <vt:lpstr>Ergebnisse: Unterrichtseinheiten</vt:lpstr>
      <vt:lpstr>Results</vt:lpstr>
      <vt:lpstr>Results</vt:lpstr>
      <vt:lpstr>PowerPoint-Präsentation</vt:lpstr>
      <vt:lpstr>PowerPoint-Präsentation</vt:lpstr>
      <vt:lpstr>Evaluationsergebnisse</vt:lpstr>
      <vt:lpstr>Evaluationsergebnisse</vt:lpstr>
      <vt:lpstr>Diskussion</vt:lpstr>
      <vt:lpstr>Thanks to you!</vt:lpstr>
    </vt:vector>
  </TitlesOfParts>
  <Company>UGent, Maatschappelijke Gezondheidkunde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UGent</dc:creator>
  <cp:lastModifiedBy>Dr. Katja Radon</cp:lastModifiedBy>
  <cp:revision>305</cp:revision>
  <dcterms:created xsi:type="dcterms:W3CDTF">2005-09-12T21:24:55Z</dcterms:created>
  <dcterms:modified xsi:type="dcterms:W3CDTF">2013-03-04T21:30:11Z</dcterms:modified>
</cp:coreProperties>
</file>